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6"/>
  </p:notesMasterIdLst>
  <p:handoutMasterIdLst>
    <p:handoutMasterId r:id="rId37"/>
  </p:handoutMasterIdLst>
  <p:sldIdLst>
    <p:sldId id="256" r:id="rId5"/>
    <p:sldId id="303" r:id="rId6"/>
    <p:sldId id="304" r:id="rId7"/>
    <p:sldId id="302" r:id="rId8"/>
    <p:sldId id="306" r:id="rId9"/>
    <p:sldId id="307" r:id="rId10"/>
    <p:sldId id="314" r:id="rId11"/>
    <p:sldId id="315" r:id="rId12"/>
    <p:sldId id="316" r:id="rId13"/>
    <p:sldId id="317" r:id="rId14"/>
    <p:sldId id="318" r:id="rId15"/>
    <p:sldId id="319" r:id="rId16"/>
    <p:sldId id="294" r:id="rId17"/>
    <p:sldId id="308" r:id="rId18"/>
    <p:sldId id="320" r:id="rId19"/>
    <p:sldId id="321" r:id="rId20"/>
    <p:sldId id="322" r:id="rId21"/>
    <p:sldId id="323" r:id="rId22"/>
    <p:sldId id="324" r:id="rId23"/>
    <p:sldId id="325" r:id="rId24"/>
    <p:sldId id="326" r:id="rId25"/>
    <p:sldId id="327" r:id="rId26"/>
    <p:sldId id="328" r:id="rId27"/>
    <p:sldId id="329" r:id="rId28"/>
    <p:sldId id="333" r:id="rId29"/>
    <p:sldId id="330" r:id="rId30"/>
    <p:sldId id="331" r:id="rId31"/>
    <p:sldId id="332" r:id="rId32"/>
    <p:sldId id="334" r:id="rId33"/>
    <p:sldId id="293" r:id="rId34"/>
    <p:sldId id="269" r:id="rId3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3" autoAdjust="0"/>
    <p:restoredTop sz="96374" autoAdjust="0"/>
  </p:normalViewPr>
  <p:slideViewPr>
    <p:cSldViewPr snapToGrid="0">
      <p:cViewPr varScale="1">
        <p:scale>
          <a:sx n="114" d="100"/>
          <a:sy n="114" d="100"/>
        </p:scale>
        <p:origin x="414"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01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CD784F2-097A-4060-8FF3-6FB91EC3D7DB}" type="datetime1">
              <a:rPr lang="fr-FR" smtClean="0"/>
              <a:t>06/11/2019</a:t>
            </a:fld>
            <a:endParaRPr lang="fr-FR"/>
          </a:p>
        </p:txBody>
      </p:sp>
      <p:sp>
        <p:nvSpPr>
          <p:cNvPr id="4" name="Espace réservé du pied de page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831430A-4AA4-45C8-AC23-CD6B61C41A4C}" type="slidenum">
              <a:rPr lang="fr-FR" smtClean="0"/>
              <a:t>‹N°›</a:t>
            </a:fld>
            <a:endParaRPr lang="fr-FR"/>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BF86344-02EE-4788-B238-DABD819F9A49}" type="datetime1">
              <a:rPr lang="fr-FR" noProof="0" smtClean="0"/>
              <a:t>06/11/2019</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1734D747-9380-41EE-9946-EC9EC0CA5D1E}" type="slidenum">
              <a:rPr lang="fr-FR" noProof="0" smtClean="0"/>
              <a:t>‹N°›</a:t>
            </a:fld>
            <a:endParaRPr lang="fr-FR" noProof="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34D747-9380-41EE-9946-EC9EC0CA5D1E}" type="slidenum">
              <a:rPr lang="fr-FR" smtClean="0"/>
              <a:t>1</a:t>
            </a:fld>
            <a:endParaRPr lang="fr-FR"/>
          </a:p>
        </p:txBody>
      </p:sp>
    </p:spTree>
    <p:extLst>
      <p:ext uri="{BB962C8B-B14F-4D97-AF65-F5344CB8AC3E}">
        <p14:creationId xmlns:p14="http://schemas.microsoft.com/office/powerpoint/2010/main" val="4243935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34D747-9380-41EE-9946-EC9EC0CA5D1E}" type="slidenum">
              <a:rPr lang="fr-FR" smtClean="0"/>
              <a:t>2</a:t>
            </a:fld>
            <a:endParaRPr lang="fr-FR"/>
          </a:p>
        </p:txBody>
      </p:sp>
    </p:spTree>
    <p:extLst>
      <p:ext uri="{BB962C8B-B14F-4D97-AF65-F5344CB8AC3E}">
        <p14:creationId xmlns:p14="http://schemas.microsoft.com/office/powerpoint/2010/main" val="349531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34D747-9380-41EE-9946-EC9EC0CA5D1E}" type="slidenum">
              <a:rPr lang="fr-FR" smtClean="0"/>
              <a:t>3</a:t>
            </a:fld>
            <a:endParaRPr lang="fr-FR"/>
          </a:p>
        </p:txBody>
      </p:sp>
    </p:spTree>
    <p:extLst>
      <p:ext uri="{BB962C8B-B14F-4D97-AF65-F5344CB8AC3E}">
        <p14:creationId xmlns:p14="http://schemas.microsoft.com/office/powerpoint/2010/main" val="175554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34D747-9380-41EE-9946-EC9EC0CA5D1E}" type="slidenum">
              <a:rPr lang="fr-FR" smtClean="0"/>
              <a:t>30</a:t>
            </a:fld>
            <a:endParaRPr lang="fr-FR"/>
          </a:p>
        </p:txBody>
      </p:sp>
    </p:spTree>
    <p:extLst>
      <p:ext uri="{BB962C8B-B14F-4D97-AF65-F5344CB8AC3E}">
        <p14:creationId xmlns:p14="http://schemas.microsoft.com/office/powerpoint/2010/main" val="61293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1734D747-9380-41EE-9946-EC9EC0CA5D1E}" type="slidenum">
              <a:rPr lang="fr-FR" smtClean="0"/>
              <a:t>31</a:t>
            </a:fld>
            <a:endParaRPr lang="fr-FR"/>
          </a:p>
        </p:txBody>
      </p:sp>
    </p:spTree>
    <p:extLst>
      <p:ext uri="{BB962C8B-B14F-4D97-AF65-F5344CB8AC3E}">
        <p14:creationId xmlns:p14="http://schemas.microsoft.com/office/powerpoint/2010/main" val="288518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7" name="Groupe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e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orme libre : Form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Forme libre : Form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Triangle rect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Triangle droit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Triangle droit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Forme libre : Form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9" name="Forme libre : Form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1" name="Forme libre : Form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12" name="Groupe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orme libre : Form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Forme libre : Form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sp>
        <p:nvSpPr>
          <p:cNvPr id="2" name="Titr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rtl="0"/>
            <a:r>
              <a:rPr lang="fr-FR" noProof="0"/>
              <a:t>TITRE</a:t>
            </a:r>
          </a:p>
        </p:txBody>
      </p:sp>
      <p:sp>
        <p:nvSpPr>
          <p:cNvPr id="3" name="Sous-titr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rtl="0"/>
            <a:r>
              <a:rPr lang="fr-FR" noProof="0"/>
              <a:t>Modifiez le style des sous-titres du masque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tégorie 5">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0" name="Espace réservé d’image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fr-FR" noProof="0"/>
              <a:t>Cliquez sur l'icône pour ajouter une image</a:t>
            </a:r>
          </a:p>
        </p:txBody>
      </p:sp>
      <p:sp>
        <p:nvSpPr>
          <p:cNvPr id="21" name="Espace réservé d’image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fr-FR" noProof="0"/>
              <a:t>Cliquez sur l'icône pour ajouter une image</a:t>
            </a:r>
          </a:p>
        </p:txBody>
      </p:sp>
      <p:sp>
        <p:nvSpPr>
          <p:cNvPr id="22" name="Espace réservé d’image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fr-FR" noProof="0"/>
              <a:t>Cliquez sur l'icône pour ajouter une image</a:t>
            </a:r>
          </a:p>
        </p:txBody>
      </p:sp>
      <p:sp>
        <p:nvSpPr>
          <p:cNvPr id="23" name="Espace réservé d’image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fr-FR" noProof="0"/>
              <a:t>Cliquez sur l'icône pour ajouter une image</a:t>
            </a:r>
          </a:p>
        </p:txBody>
      </p:sp>
      <p:sp>
        <p:nvSpPr>
          <p:cNvPr id="24" name="Espace réservé d’image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rtlCol="0"/>
          <a:lstStyle>
            <a:lvl1pPr marL="0" indent="0">
              <a:buNone/>
              <a:defRPr>
                <a:solidFill>
                  <a:schemeClr val="tx1">
                    <a:alpha val="0"/>
                  </a:schemeClr>
                </a:solidFill>
              </a:defRPr>
            </a:lvl1pPr>
          </a:lstStyle>
          <a:p>
            <a:pPr rtl="0"/>
            <a:r>
              <a:rPr lang="fr-FR" noProof="0"/>
              <a:t>Cliquez sur l'icône pour ajouter une image</a:t>
            </a:r>
          </a:p>
        </p:txBody>
      </p:sp>
      <p:sp>
        <p:nvSpPr>
          <p:cNvPr id="26" name="Espace réservé du texte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719894"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27" name="Espace réservé du texte 22">
            <a:extLst>
              <a:ext uri="{FF2B5EF4-FFF2-40B4-BE49-F238E27FC236}">
                <a16:creationId xmlns:a16="http://schemas.microsoft.com/office/drawing/2014/main" id="{05F72315-51A9-431C-B80A-45E4FB1D6BD6}"/>
              </a:ext>
            </a:extLst>
          </p:cNvPr>
          <p:cNvSpPr>
            <a:spLocks noGrp="1"/>
          </p:cNvSpPr>
          <p:nvPr>
            <p:ph type="body" sz="quarter" idx="19" hasCustomPrompt="1"/>
          </p:nvPr>
        </p:nvSpPr>
        <p:spPr>
          <a:xfrm>
            <a:off x="2963912"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28" name="Espace réservé du texte 22">
            <a:extLst>
              <a:ext uri="{FF2B5EF4-FFF2-40B4-BE49-F238E27FC236}">
                <a16:creationId xmlns:a16="http://schemas.microsoft.com/office/drawing/2014/main" id="{883D1F0C-34F1-46E1-B178-E4AB82B14631}"/>
              </a:ext>
            </a:extLst>
          </p:cNvPr>
          <p:cNvSpPr>
            <a:spLocks noGrp="1"/>
          </p:cNvSpPr>
          <p:nvPr>
            <p:ph type="body" sz="quarter" idx="20" hasCustomPrompt="1"/>
          </p:nvPr>
        </p:nvSpPr>
        <p:spPr>
          <a:xfrm>
            <a:off x="5207930"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29" name="Espace réservé du texte 22">
            <a:extLst>
              <a:ext uri="{FF2B5EF4-FFF2-40B4-BE49-F238E27FC236}">
                <a16:creationId xmlns:a16="http://schemas.microsoft.com/office/drawing/2014/main" id="{7202A849-DF14-40E7-B38D-1185F72603EC}"/>
              </a:ext>
            </a:extLst>
          </p:cNvPr>
          <p:cNvSpPr>
            <a:spLocks noGrp="1"/>
          </p:cNvSpPr>
          <p:nvPr>
            <p:ph type="body" sz="quarter" idx="21" hasCustomPrompt="1"/>
          </p:nvPr>
        </p:nvSpPr>
        <p:spPr>
          <a:xfrm>
            <a:off x="7451948"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30" name="Espace réservé du texte 22">
            <a:extLst>
              <a:ext uri="{FF2B5EF4-FFF2-40B4-BE49-F238E27FC236}">
                <a16:creationId xmlns:a16="http://schemas.microsoft.com/office/drawing/2014/main" id="{CCFC1ADF-AC11-4CCD-AC2D-478B6FFEA5EA}"/>
              </a:ext>
            </a:extLst>
          </p:cNvPr>
          <p:cNvSpPr>
            <a:spLocks noGrp="1"/>
          </p:cNvSpPr>
          <p:nvPr>
            <p:ph type="body" sz="quarter" idx="22" hasCustomPrompt="1"/>
          </p:nvPr>
        </p:nvSpPr>
        <p:spPr>
          <a:xfrm>
            <a:off x="9695965" y="4240093"/>
            <a:ext cx="1776140" cy="1463040"/>
          </a:xfrm>
        </p:spPr>
        <p:txBody>
          <a:bodyPr lIns="0" tIns="0" rIns="0" bIns="0" rtlCol="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cxnSp>
        <p:nvCxnSpPr>
          <p:cNvPr id="7" name="Connecteur droit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orme libre : Form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47626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Section 3">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6" name="Espace réservé du texte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35" name="Forme libre : Form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13" name="Espace réservé d’image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fr-FR" noProof="0"/>
              <a:t>Insérer une image</a:t>
            </a:r>
          </a:p>
        </p:txBody>
      </p:sp>
      <p:sp>
        <p:nvSpPr>
          <p:cNvPr id="36" name="Espace réservé du texte 22">
            <a:extLst>
              <a:ext uri="{FF2B5EF4-FFF2-40B4-BE49-F238E27FC236}">
                <a16:creationId xmlns:a16="http://schemas.microsoft.com/office/drawing/2014/main" id="{642D3CE0-C3B4-4F3F-A650-AB452B3AD4BA}"/>
              </a:ext>
            </a:extLst>
          </p:cNvPr>
          <p:cNvSpPr>
            <a:spLocks noGrp="1"/>
          </p:cNvSpPr>
          <p:nvPr>
            <p:ph type="body" sz="quarter" idx="20" hasCustomPrompt="1"/>
          </p:nvPr>
        </p:nvSpPr>
        <p:spPr>
          <a:xfrm>
            <a:off x="4444169"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37" name="Espace réservé du texte 22">
            <a:extLst>
              <a:ext uri="{FF2B5EF4-FFF2-40B4-BE49-F238E27FC236}">
                <a16:creationId xmlns:a16="http://schemas.microsoft.com/office/drawing/2014/main" id="{DBED2BB0-CDAD-40EE-8B35-C66DF45EE29D}"/>
              </a:ext>
            </a:extLst>
          </p:cNvPr>
          <p:cNvSpPr>
            <a:spLocks noGrp="1"/>
          </p:cNvSpPr>
          <p:nvPr>
            <p:ph type="body" sz="quarter" idx="21" hasCustomPrompt="1"/>
          </p:nvPr>
        </p:nvSpPr>
        <p:spPr>
          <a:xfrm>
            <a:off x="8346244" y="4240093"/>
            <a:ext cx="3293306" cy="1463040"/>
          </a:xfrm>
        </p:spPr>
        <p:txBody>
          <a:bodyPr lIns="0" tIns="0" rIns="0" bIns="0" rtlCol="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Tree>
    <p:extLst>
      <p:ext uri="{BB962C8B-B14F-4D97-AF65-F5344CB8AC3E}">
        <p14:creationId xmlns:p14="http://schemas.microsoft.com/office/powerpoint/2010/main" val="15447457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texte">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6" name="Espace réservé du texte 22">
            <a:extLst>
              <a:ext uri="{FF2B5EF4-FFF2-40B4-BE49-F238E27FC236}">
                <a16:creationId xmlns:a16="http://schemas.microsoft.com/office/drawing/2014/main" id="{2A19101D-7C37-42BF-8167-5391EA65EC3A}"/>
              </a:ext>
            </a:extLst>
          </p:cNvPr>
          <p:cNvSpPr>
            <a:spLocks noGrp="1"/>
          </p:cNvSpPr>
          <p:nvPr>
            <p:ph type="body" sz="quarter" idx="18" hasCustomPrompt="1"/>
          </p:nvPr>
        </p:nvSpPr>
        <p:spPr>
          <a:xfrm>
            <a:off x="542094" y="4240093"/>
            <a:ext cx="9402006" cy="1463040"/>
          </a:xfrm>
        </p:spPr>
        <p:txBody>
          <a:bodyPr lIns="0" tIns="0" rIns="0" bIns="0" rtlCol="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p:txBody>
      </p:sp>
      <p:sp>
        <p:nvSpPr>
          <p:cNvPr id="35" name="Forme libre : Form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13" name="Espace réservé d’image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rtlCol="0" anchor="ctr">
            <a:normAutofit/>
          </a:bodyPr>
          <a:lstStyle>
            <a:lvl1pPr marL="0" indent="0" algn="ctr">
              <a:buNone/>
              <a:defRPr sz="1400">
                <a:solidFill>
                  <a:schemeClr val="accent2"/>
                </a:solidFill>
                <a:latin typeface="Trade Gothic LT Pro" panose="020B0503040303020004" pitchFamily="34" charset="0"/>
              </a:defRPr>
            </a:lvl1pPr>
          </a:lstStyle>
          <a:p>
            <a:pPr rtl="0"/>
            <a:r>
              <a:rPr lang="fr-FR" noProof="0"/>
              <a:t>Insérer une image</a:t>
            </a:r>
          </a:p>
        </p:txBody>
      </p:sp>
    </p:spTree>
    <p:extLst>
      <p:ext uri="{BB962C8B-B14F-4D97-AF65-F5344CB8AC3E}">
        <p14:creationId xmlns:p14="http://schemas.microsoft.com/office/powerpoint/2010/main" val="2486826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avec légende">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35" name="Forme libre : Form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0" name="Espace réservé d’image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rtlCol="0">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21" name="Espace réservé du texte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Tree>
    <p:extLst>
      <p:ext uri="{BB962C8B-B14F-4D97-AF65-F5344CB8AC3E}">
        <p14:creationId xmlns:p14="http://schemas.microsoft.com/office/powerpoint/2010/main" val="15406501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u avec légende">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35" name="Forme libre : Form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1" name="Espace réservé du texte 3">
            <a:extLst>
              <a:ext uri="{FF2B5EF4-FFF2-40B4-BE49-F238E27FC236}">
                <a16:creationId xmlns:a16="http://schemas.microsoft.com/office/drawing/2014/main" id="{912B51EA-3E6F-4BF6-BE48-62128AF32B85}"/>
              </a:ext>
            </a:extLst>
          </p:cNvPr>
          <p:cNvSpPr>
            <a:spLocks noGrp="1"/>
          </p:cNvSpPr>
          <p:nvPr>
            <p:ph type="body" sz="half" idx="2" hasCustomPrompt="1"/>
          </p:nvPr>
        </p:nvSpPr>
        <p:spPr>
          <a:xfrm>
            <a:off x="443366" y="1444649"/>
            <a:ext cx="3365063" cy="4579079"/>
          </a:xfrm>
        </p:spPr>
        <p:txBody>
          <a:bodyPr rtlCol="0"/>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22" name="Espace réservé du contenu 2">
            <a:extLst>
              <a:ext uri="{FF2B5EF4-FFF2-40B4-BE49-F238E27FC236}">
                <a16:creationId xmlns:a16="http://schemas.microsoft.com/office/drawing/2014/main" id="{A015C605-1D30-48BC-A0D6-3B11AF56CC53}"/>
              </a:ext>
            </a:extLst>
          </p:cNvPr>
          <p:cNvSpPr>
            <a:spLocks noGrp="1"/>
          </p:cNvSpPr>
          <p:nvPr>
            <p:ph idx="1" hasCustomPrompt="1"/>
          </p:nvPr>
        </p:nvSpPr>
        <p:spPr>
          <a:xfrm>
            <a:off x="3964290" y="1444649"/>
            <a:ext cx="7694310" cy="4579079"/>
          </a:xfrm>
        </p:spPr>
        <p:txBody>
          <a:bodyPr rtlCol="0">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212989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Forme libre : Form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0" name="Forme libre : Form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1" name="Forme libre : Form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2" name="Forme libre : Form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24" name="Groupe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orme libre : Form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6" name="Forme libre : Form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30" name="Forme libre : Form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1" name="Espace réservé du numéro de diapositive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2672304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rci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Forme libre : Form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Forme libre : Form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Forme libre : Form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6" name="Groupe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Triangle rect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Triangle droit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Triangle droit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 name="Titr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fr-FR" noProof="0"/>
              <a:t>Merci</a:t>
            </a:r>
          </a:p>
        </p:txBody>
      </p:sp>
    </p:spTree>
    <p:extLst>
      <p:ext uri="{BB962C8B-B14F-4D97-AF65-F5344CB8AC3E}">
        <p14:creationId xmlns:p14="http://schemas.microsoft.com/office/powerpoint/2010/main" val="2236386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rci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Forme libre : Form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6" name="Forme libre : Form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0" name="Forme libre : Form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rtl="0"/>
            <a:r>
              <a:rPr lang="fr-FR" noProof="0"/>
              <a:t>Merci</a:t>
            </a:r>
          </a:p>
        </p:txBody>
      </p:sp>
      <p:sp>
        <p:nvSpPr>
          <p:cNvPr id="35" name="Forme libre : Form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32" name="Forme libre : Form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30" name="Forme libre : Form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9" name="Forme libre : Form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Triangle droit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Forme libre : Form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2" name="Forme libre : Form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3" name="Forme libre : Form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4" name="Forme libre : Form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5" name="Forme libre : Form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nvGrpSpPr>
          <p:cNvPr id="16" name="Groupe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orme libre : Form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Forme libre : Form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19" name="Groupe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orme libre : Form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Forme libre : Form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3" name="Espace réservé du texte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fr-FR" noProof="0"/>
              <a:t>Modifiez les styles du texte du masque</a:t>
            </a:r>
          </a:p>
        </p:txBody>
      </p:sp>
      <p:sp>
        <p:nvSpPr>
          <p:cNvPr id="22" name="Espace réservé du numéro de diapositive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3" name="Titr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fr-FR" noProof="0"/>
              <a:t>Titre de section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AL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Forme libre : Form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4" name="Forme libre : Form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nvGrpSpPr>
          <p:cNvPr id="26" name="Groupe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orme libre : Form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8" name="Forme libre : Form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sp>
        <p:nvSpPr>
          <p:cNvPr id="29" name="Forme libre : Form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30" name="Forme libre : Form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grpSp>
        <p:nvGrpSpPr>
          <p:cNvPr id="31" name="Groupe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orme libre : Form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3" name="Forme libre : Form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 name="Titr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rtl="0"/>
            <a:r>
              <a:rPr lang="fr-FR" noProof="0"/>
              <a:t>Titre de section 01</a:t>
            </a:r>
          </a:p>
        </p:txBody>
      </p:sp>
      <p:sp>
        <p:nvSpPr>
          <p:cNvPr id="3" name="Espace réservé du texte 2">
            <a:extLst>
              <a:ext uri="{FF2B5EF4-FFF2-40B4-BE49-F238E27FC236}">
                <a16:creationId xmlns:a16="http://schemas.microsoft.com/office/drawing/2014/main" id="{5E194264-A3F5-42E2-9A63-DCCED0457E1B}"/>
              </a:ext>
            </a:extLst>
          </p:cNvPr>
          <p:cNvSpPr>
            <a:spLocks noGrp="1"/>
          </p:cNvSpPr>
          <p:nvPr>
            <p:ph type="body" idx="1" hasCustomPrompt="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rtl="0"/>
            <a:r>
              <a:rPr lang="fr-FR" noProof="0"/>
              <a:t>Modifiez les styles du texte du masque</a:t>
            </a:r>
          </a:p>
        </p:txBody>
      </p:sp>
      <p:sp>
        <p:nvSpPr>
          <p:cNvPr id="35" name="Espace réservé du numéro de diapositive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itation">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34" name="Forme libre : Form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24" name="Forme libre : Form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5" name="Forme libre : Form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 name="Ovale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8" name="Titr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rtl="0"/>
            <a:r>
              <a:rPr lang="fr-FR" sz="18400" noProof="0">
                <a:solidFill>
                  <a:schemeClr val="accent1">
                    <a:lumMod val="60000"/>
                    <a:lumOff val="40000"/>
                  </a:schemeClr>
                </a:solidFill>
                <a:latin typeface="+mj-lt"/>
              </a:rPr>
              <a:t>“</a:t>
            </a:r>
          </a:p>
        </p:txBody>
      </p:sp>
      <p:sp>
        <p:nvSpPr>
          <p:cNvPr id="2" name="Titr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rtl="0"/>
            <a:r>
              <a:rPr lang="fr-FR" noProof="0"/>
              <a:t>Guillemet</a:t>
            </a:r>
          </a:p>
        </p:txBody>
      </p:sp>
      <p:sp>
        <p:nvSpPr>
          <p:cNvPr id="19" name="Espace réservé du numéro de diapositive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one+Titre">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3" name="Espace réservé du texte 22">
            <a:extLst>
              <a:ext uri="{FF2B5EF4-FFF2-40B4-BE49-F238E27FC236}">
                <a16:creationId xmlns:a16="http://schemas.microsoft.com/office/drawing/2014/main" id="{03618670-D1E4-466C-BDB5-FC890AC31457}"/>
              </a:ext>
            </a:extLst>
          </p:cNvPr>
          <p:cNvSpPr>
            <a:spLocks noGrp="1"/>
          </p:cNvSpPr>
          <p:nvPr>
            <p:ph type="body" sz="quarter" idx="13" hasCustomPrompt="1"/>
          </p:nvPr>
        </p:nvSpPr>
        <p:spPr>
          <a:xfrm>
            <a:off x="444500" y="1625385"/>
            <a:ext cx="6718300" cy="4093243"/>
          </a:xfrm>
        </p:spPr>
        <p:txBody>
          <a:bodyPr rtlCol="0">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rtl="0"/>
            <a:r>
              <a:rPr lang="fr-FR" noProof="0"/>
              <a:t>Modifiez les styles du texte du masque</a:t>
            </a:r>
          </a:p>
          <a:p>
            <a:pPr lvl="1" rtl="0"/>
            <a:r>
              <a:rPr lang="fr-FR" noProof="0"/>
              <a:t>Deuxième niveau</a:t>
            </a:r>
          </a:p>
          <a:p>
            <a:pPr lvl="2" rtl="0"/>
            <a:r>
              <a:rPr lang="fr-FR" noProof="0"/>
              <a:t>Troisième niveau</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uniquem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4" name="Forme libre : Form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4" name="Forme libre : Form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0" name="Espace réservé du contenu 2">
            <a:extLst>
              <a:ext uri="{FF2B5EF4-FFF2-40B4-BE49-F238E27FC236}">
                <a16:creationId xmlns:a16="http://schemas.microsoft.com/office/drawing/2014/main" id="{0103A49C-32FF-49E6-86F3-FC2E19517BD5}"/>
              </a:ext>
            </a:extLst>
          </p:cNvPr>
          <p:cNvSpPr>
            <a:spLocks noGrp="1"/>
          </p:cNvSpPr>
          <p:nvPr>
            <p:ph idx="1" hasCustomPrompt="1"/>
          </p:nvPr>
        </p:nvSpPr>
        <p:spPr>
          <a:xfrm>
            <a:off x="443365" y="1825625"/>
            <a:ext cx="11215235"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636708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a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4" name="Forme libre : Form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5" name="Espace réservé du texte 2">
            <a:extLst>
              <a:ext uri="{FF2B5EF4-FFF2-40B4-BE49-F238E27FC236}">
                <a16:creationId xmlns:a16="http://schemas.microsoft.com/office/drawing/2014/main" id="{7FA80A70-18DE-4DB9-9982-BA75BE54CF93}"/>
              </a:ext>
            </a:extLst>
          </p:cNvPr>
          <p:cNvSpPr>
            <a:spLocks noGrp="1"/>
          </p:cNvSpPr>
          <p:nvPr>
            <p:ph type="body" idx="1" hasCustomPrompt="1"/>
          </p:nvPr>
        </p:nvSpPr>
        <p:spPr>
          <a:xfrm>
            <a:off x="444500" y="1681163"/>
            <a:ext cx="5157787"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6" name="Espace réservé du texte 4">
            <a:extLst>
              <a:ext uri="{FF2B5EF4-FFF2-40B4-BE49-F238E27FC236}">
                <a16:creationId xmlns:a16="http://schemas.microsoft.com/office/drawing/2014/main" id="{2801C0EF-C078-44B0-AD01-4850E9A65EE0}"/>
              </a:ext>
            </a:extLst>
          </p:cNvPr>
          <p:cNvSpPr>
            <a:spLocks noGrp="1"/>
          </p:cNvSpPr>
          <p:nvPr>
            <p:ph type="body" sz="quarter" idx="3" hasCustomPrompt="1"/>
          </p:nvPr>
        </p:nvSpPr>
        <p:spPr>
          <a:xfrm>
            <a:off x="6500812" y="1681163"/>
            <a:ext cx="5157788" cy="823912"/>
          </a:xfrm>
        </p:spPr>
        <p:txBody>
          <a:bodyPr rtlCol="0"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7" name="Espace réservé du contenu 3">
            <a:extLst>
              <a:ext uri="{FF2B5EF4-FFF2-40B4-BE49-F238E27FC236}">
                <a16:creationId xmlns:a16="http://schemas.microsoft.com/office/drawing/2014/main" id="{7C9DED91-45F6-4308-A085-1EFACA6468CF}"/>
              </a:ext>
            </a:extLst>
          </p:cNvPr>
          <p:cNvSpPr>
            <a:spLocks noGrp="1"/>
          </p:cNvSpPr>
          <p:nvPr>
            <p:ph sz="half" idx="2" hasCustomPrompt="1"/>
          </p:nvPr>
        </p:nvSpPr>
        <p:spPr>
          <a:xfrm>
            <a:off x="444500" y="2505075"/>
            <a:ext cx="5157787"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8" name="Espace réservé du contenu 5">
            <a:extLst>
              <a:ext uri="{FF2B5EF4-FFF2-40B4-BE49-F238E27FC236}">
                <a16:creationId xmlns:a16="http://schemas.microsoft.com/office/drawing/2014/main" id="{0574B5E7-B666-439B-9278-67BE1EA6EBC5}"/>
              </a:ext>
            </a:extLst>
          </p:cNvPr>
          <p:cNvSpPr>
            <a:spLocks noGrp="1"/>
          </p:cNvSpPr>
          <p:nvPr>
            <p:ph sz="quarter" idx="4" hasCustomPrompt="1"/>
          </p:nvPr>
        </p:nvSpPr>
        <p:spPr>
          <a:xfrm>
            <a:off x="6475412" y="2505075"/>
            <a:ext cx="5183188" cy="3684588"/>
          </a:xfrm>
        </p:spPr>
        <p:txBody>
          <a:bodyPr rtlCol="0">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219167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ux contenus">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8" name="Forme libre : Form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12" name="Forme libre : Form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Forme libre : Form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rtl="0"/>
            <a:r>
              <a:rPr lang="fr-FR" noProof="0"/>
              <a:t>Modifiez le style du titre</a:t>
            </a:r>
          </a:p>
        </p:txBody>
      </p:sp>
      <p:grpSp>
        <p:nvGrpSpPr>
          <p:cNvPr id="15" name="Groupe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orme libre : Form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Forme libre : Form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6" name="Groupe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 Coin rogné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a:p>
          </p:txBody>
        </p:sp>
        <p:sp>
          <p:nvSpPr>
            <p:cNvPr id="3" name="Rectangle : Coin rogné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24" name="Forme libre : Form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 name="Espace réservé du numéro de diapositive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rtlCol="0"/>
          <a:lstStyle>
            <a:lvl1pPr>
              <a:defRPr sz="1000">
                <a:solidFill>
                  <a:schemeClr val="bg1"/>
                </a:solidFill>
                <a:latin typeface="Trade Gothic LT Pro" panose="020B0503040303020004" pitchFamily="34" charset="0"/>
              </a:defRPr>
            </a:lvl1pPr>
          </a:lstStyle>
          <a:p>
            <a:pPr rtl="0"/>
            <a:fld id="{C263D6C4-4840-40CC-AC84-17E24B3B7BDE}" type="slidenum">
              <a:rPr lang="fr-FR" noProof="0" smtClean="0"/>
              <a:pPr/>
              <a:t>‹N°›</a:t>
            </a:fld>
            <a:endParaRPr lang="fr-FR" noProof="0"/>
          </a:p>
        </p:txBody>
      </p:sp>
      <p:sp>
        <p:nvSpPr>
          <p:cNvPr id="20" name="Espace réservé du contenu 2">
            <a:extLst>
              <a:ext uri="{FF2B5EF4-FFF2-40B4-BE49-F238E27FC236}">
                <a16:creationId xmlns:a16="http://schemas.microsoft.com/office/drawing/2014/main" id="{FE796BFF-6E5F-4DE7-B193-F501FC094D63}"/>
              </a:ext>
            </a:extLst>
          </p:cNvPr>
          <p:cNvSpPr>
            <a:spLocks noGrp="1"/>
          </p:cNvSpPr>
          <p:nvPr>
            <p:ph sz="half" idx="1" hasCustomPrompt="1"/>
          </p:nvPr>
        </p:nvSpPr>
        <p:spPr>
          <a:xfrm>
            <a:off x="443365" y="1517715"/>
            <a:ext cx="5184437" cy="4659248"/>
          </a:xfrm>
        </p:spPr>
        <p:txBody>
          <a:bodyPr rtlCol="0">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1" name="Espace réservé du contenu 3">
            <a:extLst>
              <a:ext uri="{FF2B5EF4-FFF2-40B4-BE49-F238E27FC236}">
                <a16:creationId xmlns:a16="http://schemas.microsoft.com/office/drawing/2014/main" id="{78622754-CA4D-4C27-A37F-B26E7B4C9CA2}"/>
              </a:ext>
            </a:extLst>
          </p:cNvPr>
          <p:cNvSpPr>
            <a:spLocks noGrp="1"/>
          </p:cNvSpPr>
          <p:nvPr>
            <p:ph sz="half" idx="2" hasCustomPrompt="1"/>
          </p:nvPr>
        </p:nvSpPr>
        <p:spPr>
          <a:xfrm>
            <a:off x="6474163" y="1517715"/>
            <a:ext cx="5184437" cy="465924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999597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numéro de diapositive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C263D6C4-4840-40CC-AC84-17E24B3B7BDE}" type="slidenum">
              <a:rPr lang="fr-FR" noProof="0" smtClean="0"/>
              <a:t>‹N°›</a:t>
            </a:fld>
            <a:endParaRPr lang="fr-FR" noProof="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7" name="Forme libre : Form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8" name="Forme libre : Form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fr-FR" noProof="0"/>
          </a:p>
        </p:txBody>
      </p:sp>
      <p:sp>
        <p:nvSpPr>
          <p:cNvPr id="9" name="Forme libre : Form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0" name="Forme libre : Form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1" name="Titr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pPr rtl="0"/>
            <a:r>
              <a:rPr lang="fr-FR" noProof="0">
                <a:latin typeface="+mj-lt"/>
              </a:rPr>
              <a:t>Modifiez le style du titre</a:t>
            </a:r>
          </a:p>
        </p:txBody>
      </p:sp>
      <p:grpSp>
        <p:nvGrpSpPr>
          <p:cNvPr id="12" name="Groupe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orme libre : Form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4" name="Forme libre : Form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grpSp>
        <p:nvGrpSpPr>
          <p:cNvPr id="15" name="Groupe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 Coin rogné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rtl="0"/>
              <a:endParaRPr lang="fr-FR" noProof="0"/>
            </a:p>
          </p:txBody>
        </p:sp>
        <p:sp>
          <p:nvSpPr>
            <p:cNvPr id="17" name="Rectangle : Coin rogné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grpSp>
      <p:sp>
        <p:nvSpPr>
          <p:cNvPr id="18" name="Forme libre : Form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9" name="Espace réservé du numéro de diapositive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rtlCol="0"/>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C263D6C4-4840-40CC-AC84-17E24B3B7BDE}" type="slidenum">
              <a:rPr lang="fr-FR" noProof="0" smtClean="0"/>
              <a:pPr/>
              <a:t>‹N°›</a:t>
            </a:fld>
            <a:endParaRPr lang="fr-FR" noProof="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4" r:id="rId7"/>
    <p:sldLayoutId id="2147483665" r:id="rId8"/>
    <p:sldLayoutId id="2147483673" r:id="rId9"/>
    <p:sldLayoutId id="2147483662" r:id="rId10"/>
    <p:sldLayoutId id="2147483663" r:id="rId11"/>
    <p:sldLayoutId id="2147483664" r:id="rId12"/>
    <p:sldLayoutId id="2147483675" r:id="rId13"/>
    <p:sldLayoutId id="2147483676" r:id="rId14"/>
    <p:sldLayoutId id="2147483672" r:id="rId15"/>
    <p:sldLayoutId id="2147483667" r:id="rId16"/>
    <p:sldLayoutId id="2147483668"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formationoc.fr/index.php?controller=article&amp;task=show&amp;id=157"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formationoc.fr/index.php?controller=article&amp;task=show&amp;id=157"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BE5BF-9922-45FB-8F3F-4446D40A051B}"/>
              </a:ext>
            </a:extLst>
          </p:cNvPr>
          <p:cNvSpPr>
            <a:spLocks noGrp="1"/>
          </p:cNvSpPr>
          <p:nvPr>
            <p:ph type="ctrTitle"/>
          </p:nvPr>
        </p:nvSpPr>
        <p:spPr/>
        <p:txBody>
          <a:bodyPr rtlCol="0"/>
          <a:lstStyle/>
          <a:p>
            <a:pPr rtl="0"/>
            <a:r>
              <a:rPr lang="fr-FR" dirty="0"/>
              <a:t>Billet pour l’Alaska</a:t>
            </a:r>
          </a:p>
        </p:txBody>
      </p:sp>
      <p:sp>
        <p:nvSpPr>
          <p:cNvPr id="3" name="Sous-titre 2">
            <a:extLst>
              <a:ext uri="{FF2B5EF4-FFF2-40B4-BE49-F238E27FC236}">
                <a16:creationId xmlns:a16="http://schemas.microsoft.com/office/drawing/2014/main" id="{0D537F64-4C96-4AA8-BB21-E8053A3186DD}"/>
              </a:ext>
            </a:extLst>
          </p:cNvPr>
          <p:cNvSpPr>
            <a:spLocks noGrp="1"/>
          </p:cNvSpPr>
          <p:nvPr>
            <p:ph type="subTitle" idx="1"/>
          </p:nvPr>
        </p:nvSpPr>
        <p:spPr/>
        <p:txBody>
          <a:bodyPr rtlCol="0"/>
          <a:lstStyle/>
          <a:p>
            <a:pPr marL="0" indent="0" rtl="0">
              <a:buNone/>
            </a:pPr>
            <a:r>
              <a:rPr lang="fr-FR" dirty="0"/>
              <a:t>Projet 4</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10</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 - responsive</a:t>
            </a:r>
          </a:p>
        </p:txBody>
      </p:sp>
      <p:pic>
        <p:nvPicPr>
          <p:cNvPr id="5" name="Image 4">
            <a:extLst>
              <a:ext uri="{FF2B5EF4-FFF2-40B4-BE49-F238E27FC236}">
                <a16:creationId xmlns:a16="http://schemas.microsoft.com/office/drawing/2014/main" id="{A408DE27-1F54-4B05-89C2-B863817CFD4C}"/>
              </a:ext>
            </a:extLst>
          </p:cNvPr>
          <p:cNvPicPr>
            <a:picLocks noChangeAspect="1"/>
          </p:cNvPicPr>
          <p:nvPr/>
        </p:nvPicPr>
        <p:blipFill>
          <a:blip r:embed="rId2"/>
          <a:stretch>
            <a:fillRect/>
          </a:stretch>
        </p:blipFill>
        <p:spPr>
          <a:xfrm>
            <a:off x="1937856" y="1214549"/>
            <a:ext cx="7474591" cy="5283088"/>
          </a:xfrm>
          <a:prstGeom prst="rect">
            <a:avLst/>
          </a:prstGeom>
        </p:spPr>
      </p:pic>
    </p:spTree>
    <p:extLst>
      <p:ext uri="{BB962C8B-B14F-4D97-AF65-F5344CB8AC3E}">
        <p14:creationId xmlns:p14="http://schemas.microsoft.com/office/powerpoint/2010/main" val="422530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11</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 - responsive</a:t>
            </a:r>
          </a:p>
        </p:txBody>
      </p:sp>
      <p:pic>
        <p:nvPicPr>
          <p:cNvPr id="4" name="Image 3">
            <a:extLst>
              <a:ext uri="{FF2B5EF4-FFF2-40B4-BE49-F238E27FC236}">
                <a16:creationId xmlns:a16="http://schemas.microsoft.com/office/drawing/2014/main" id="{73CAE490-7148-4032-8E4C-2069BF9CCB24}"/>
              </a:ext>
            </a:extLst>
          </p:cNvPr>
          <p:cNvPicPr>
            <a:picLocks noChangeAspect="1"/>
          </p:cNvPicPr>
          <p:nvPr/>
        </p:nvPicPr>
        <p:blipFill>
          <a:blip r:embed="rId2"/>
          <a:stretch>
            <a:fillRect/>
          </a:stretch>
        </p:blipFill>
        <p:spPr>
          <a:xfrm>
            <a:off x="1372812" y="1241934"/>
            <a:ext cx="9075820" cy="5255703"/>
          </a:xfrm>
          <a:prstGeom prst="rect">
            <a:avLst/>
          </a:prstGeom>
        </p:spPr>
      </p:pic>
    </p:spTree>
    <p:extLst>
      <p:ext uri="{BB962C8B-B14F-4D97-AF65-F5344CB8AC3E}">
        <p14:creationId xmlns:p14="http://schemas.microsoft.com/office/powerpoint/2010/main" val="30565540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12</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684064" cy="646331"/>
          </a:xfrm>
          <a:prstGeom prst="rect">
            <a:avLst/>
          </a:prstGeom>
          <a:noFill/>
        </p:spPr>
        <p:txBody>
          <a:bodyPr wrap="square" rtlCol="0">
            <a:spAutoFit/>
          </a:bodyPr>
          <a:lstStyle/>
          <a:p>
            <a:r>
              <a:rPr lang="fr-FR" dirty="0">
                <a:solidFill>
                  <a:schemeClr val="bg1"/>
                </a:solidFill>
              </a:rPr>
              <a:t>Présentation de la BDD – Vue d’ensemble/table articles </a:t>
            </a:r>
          </a:p>
        </p:txBody>
      </p:sp>
      <p:pic>
        <p:nvPicPr>
          <p:cNvPr id="4" name="Image 3">
            <a:extLst>
              <a:ext uri="{FF2B5EF4-FFF2-40B4-BE49-F238E27FC236}">
                <a16:creationId xmlns:a16="http://schemas.microsoft.com/office/drawing/2014/main" id="{6A55EFC6-FCC9-47D1-B731-383A8C55E354}"/>
              </a:ext>
            </a:extLst>
          </p:cNvPr>
          <p:cNvPicPr>
            <a:picLocks noChangeAspect="1"/>
          </p:cNvPicPr>
          <p:nvPr/>
        </p:nvPicPr>
        <p:blipFill>
          <a:blip r:embed="rId2"/>
          <a:stretch>
            <a:fillRect/>
          </a:stretch>
        </p:blipFill>
        <p:spPr>
          <a:xfrm>
            <a:off x="607679" y="1102679"/>
            <a:ext cx="9781275" cy="1992859"/>
          </a:xfrm>
          <a:prstGeom prst="rect">
            <a:avLst/>
          </a:prstGeom>
        </p:spPr>
      </p:pic>
      <p:pic>
        <p:nvPicPr>
          <p:cNvPr id="6" name="Image 5">
            <a:extLst>
              <a:ext uri="{FF2B5EF4-FFF2-40B4-BE49-F238E27FC236}">
                <a16:creationId xmlns:a16="http://schemas.microsoft.com/office/drawing/2014/main" id="{31683F71-1C8E-4676-941C-1C1999B819E0}"/>
              </a:ext>
            </a:extLst>
          </p:cNvPr>
          <p:cNvPicPr>
            <a:picLocks noChangeAspect="1"/>
          </p:cNvPicPr>
          <p:nvPr/>
        </p:nvPicPr>
        <p:blipFill>
          <a:blip r:embed="rId3"/>
          <a:stretch>
            <a:fillRect/>
          </a:stretch>
        </p:blipFill>
        <p:spPr>
          <a:xfrm>
            <a:off x="607679" y="3507649"/>
            <a:ext cx="9777371" cy="2247672"/>
          </a:xfrm>
          <a:prstGeom prst="rect">
            <a:avLst/>
          </a:prstGeom>
        </p:spPr>
      </p:pic>
    </p:spTree>
    <p:extLst>
      <p:ext uri="{BB962C8B-B14F-4D97-AF65-F5344CB8AC3E}">
        <p14:creationId xmlns:p14="http://schemas.microsoft.com/office/powerpoint/2010/main" val="492345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13</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684064" cy="369332"/>
          </a:xfrm>
          <a:prstGeom prst="rect">
            <a:avLst/>
          </a:prstGeom>
          <a:noFill/>
        </p:spPr>
        <p:txBody>
          <a:bodyPr wrap="square" rtlCol="0">
            <a:spAutoFit/>
          </a:bodyPr>
          <a:lstStyle/>
          <a:p>
            <a:r>
              <a:rPr lang="fr-FR" dirty="0">
                <a:solidFill>
                  <a:schemeClr val="bg1"/>
                </a:solidFill>
              </a:rPr>
              <a:t>Présentation de la BDD – Tables Comment/user</a:t>
            </a:r>
          </a:p>
        </p:txBody>
      </p:sp>
      <p:pic>
        <p:nvPicPr>
          <p:cNvPr id="11" name="Image 10">
            <a:extLst>
              <a:ext uri="{FF2B5EF4-FFF2-40B4-BE49-F238E27FC236}">
                <a16:creationId xmlns:a16="http://schemas.microsoft.com/office/drawing/2014/main" id="{128772DF-048B-492B-8A1F-0EA3D6DF6A48}"/>
              </a:ext>
            </a:extLst>
          </p:cNvPr>
          <p:cNvPicPr>
            <a:picLocks noChangeAspect="1"/>
          </p:cNvPicPr>
          <p:nvPr/>
        </p:nvPicPr>
        <p:blipFill>
          <a:blip r:embed="rId2"/>
          <a:stretch>
            <a:fillRect/>
          </a:stretch>
        </p:blipFill>
        <p:spPr>
          <a:xfrm>
            <a:off x="691642" y="668549"/>
            <a:ext cx="6115241" cy="4213620"/>
          </a:xfrm>
          <a:prstGeom prst="rect">
            <a:avLst/>
          </a:prstGeom>
        </p:spPr>
      </p:pic>
      <p:pic>
        <p:nvPicPr>
          <p:cNvPr id="13" name="Image 12">
            <a:extLst>
              <a:ext uri="{FF2B5EF4-FFF2-40B4-BE49-F238E27FC236}">
                <a16:creationId xmlns:a16="http://schemas.microsoft.com/office/drawing/2014/main" id="{06B223AE-B14D-43AF-9268-BB77E6834864}"/>
              </a:ext>
            </a:extLst>
          </p:cNvPr>
          <p:cNvPicPr>
            <a:picLocks noChangeAspect="1"/>
          </p:cNvPicPr>
          <p:nvPr/>
        </p:nvPicPr>
        <p:blipFill>
          <a:blip r:embed="rId3"/>
          <a:stretch>
            <a:fillRect/>
          </a:stretch>
        </p:blipFill>
        <p:spPr>
          <a:xfrm>
            <a:off x="691641" y="4927424"/>
            <a:ext cx="6115241" cy="1752776"/>
          </a:xfrm>
          <a:prstGeom prst="rect">
            <a:avLst/>
          </a:prstGeom>
        </p:spPr>
      </p:pic>
    </p:spTree>
    <p:extLst>
      <p:ext uri="{BB962C8B-B14F-4D97-AF65-F5344CB8AC3E}">
        <p14:creationId xmlns:p14="http://schemas.microsoft.com/office/powerpoint/2010/main" val="17051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14</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2722395" cy="369332"/>
          </a:xfrm>
          <a:prstGeom prst="rect">
            <a:avLst/>
          </a:prstGeom>
          <a:noFill/>
        </p:spPr>
        <p:txBody>
          <a:bodyPr wrap="square" rtlCol="0">
            <a:spAutoFit/>
          </a:bodyPr>
          <a:lstStyle/>
          <a:p>
            <a:r>
              <a:rPr lang="fr-FR" dirty="0">
                <a:solidFill>
                  <a:schemeClr val="bg1"/>
                </a:solidFill>
              </a:rPr>
              <a:t>Présentation du code</a:t>
            </a:r>
          </a:p>
        </p:txBody>
      </p:sp>
      <p:pic>
        <p:nvPicPr>
          <p:cNvPr id="5" name="Image 4">
            <a:extLst>
              <a:ext uri="{FF2B5EF4-FFF2-40B4-BE49-F238E27FC236}">
                <a16:creationId xmlns:a16="http://schemas.microsoft.com/office/drawing/2014/main" id="{22E5B332-0D3A-45A4-BC9F-FB5AAC96CF97}"/>
              </a:ext>
            </a:extLst>
          </p:cNvPr>
          <p:cNvPicPr>
            <a:picLocks noChangeAspect="1"/>
          </p:cNvPicPr>
          <p:nvPr/>
        </p:nvPicPr>
        <p:blipFill>
          <a:blip r:embed="rId2"/>
          <a:stretch>
            <a:fillRect/>
          </a:stretch>
        </p:blipFill>
        <p:spPr>
          <a:xfrm>
            <a:off x="3203980" y="2136435"/>
            <a:ext cx="5079365" cy="3809524"/>
          </a:xfrm>
          <a:prstGeom prst="rect">
            <a:avLst/>
          </a:prstGeom>
        </p:spPr>
      </p:pic>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Tree>
    <p:extLst>
      <p:ext uri="{BB962C8B-B14F-4D97-AF65-F5344CB8AC3E}">
        <p14:creationId xmlns:p14="http://schemas.microsoft.com/office/powerpoint/2010/main" val="2919805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15</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6391493"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pic>
        <p:nvPicPr>
          <p:cNvPr id="4" name="Image 3">
            <a:extLst>
              <a:ext uri="{FF2B5EF4-FFF2-40B4-BE49-F238E27FC236}">
                <a16:creationId xmlns:a16="http://schemas.microsoft.com/office/drawing/2014/main" id="{BE89EF4C-BC9B-45C4-B7D6-193E01F5F2E6}"/>
              </a:ext>
            </a:extLst>
          </p:cNvPr>
          <p:cNvPicPr>
            <a:picLocks noChangeAspect="1"/>
          </p:cNvPicPr>
          <p:nvPr/>
        </p:nvPicPr>
        <p:blipFill>
          <a:blip r:embed="rId2"/>
          <a:stretch>
            <a:fillRect/>
          </a:stretch>
        </p:blipFill>
        <p:spPr>
          <a:xfrm>
            <a:off x="738231" y="1663276"/>
            <a:ext cx="4382112" cy="2105319"/>
          </a:xfrm>
          <a:prstGeom prst="rect">
            <a:avLst/>
          </a:prstGeom>
        </p:spPr>
      </p:pic>
      <p:sp>
        <p:nvSpPr>
          <p:cNvPr id="7" name="ZoneTexte 6">
            <a:extLst>
              <a:ext uri="{FF2B5EF4-FFF2-40B4-BE49-F238E27FC236}">
                <a16:creationId xmlns:a16="http://schemas.microsoft.com/office/drawing/2014/main" id="{97952F42-0018-4187-8669-8B26086CC294}"/>
              </a:ext>
            </a:extLst>
          </p:cNvPr>
          <p:cNvSpPr txBox="1"/>
          <p:nvPr/>
        </p:nvSpPr>
        <p:spPr>
          <a:xfrm>
            <a:off x="738231" y="3976382"/>
            <a:ext cx="10410738" cy="923330"/>
          </a:xfrm>
          <a:prstGeom prst="rect">
            <a:avLst/>
          </a:prstGeom>
          <a:noFill/>
        </p:spPr>
        <p:txBody>
          <a:bodyPr wrap="square" rtlCol="0">
            <a:spAutoFit/>
          </a:bodyPr>
          <a:lstStyle/>
          <a:p>
            <a:r>
              <a:rPr lang="fr-FR" dirty="0">
                <a:solidFill>
                  <a:schemeClr val="bg1"/>
                </a:solidFill>
              </a:rPr>
              <a:t>Fichier </a:t>
            </a:r>
            <a:r>
              <a:rPr lang="fr-FR" dirty="0" err="1">
                <a:solidFill>
                  <a:schemeClr val="bg1"/>
                </a:solidFill>
              </a:rPr>
              <a:t>index.php</a:t>
            </a:r>
            <a:r>
              <a:rPr lang="fr-FR" dirty="0">
                <a:solidFill>
                  <a:schemeClr val="bg1"/>
                </a:solidFill>
              </a:rPr>
              <a:t> qui fait office de routeur : il lance une session pour pouvoir faire la connexion plus tard pour l’administration, il require l’autoloader pour charger toutes les classes avec lesquelles on va travailler et va exécuter la fonction process de la class Application</a:t>
            </a:r>
          </a:p>
        </p:txBody>
      </p:sp>
    </p:spTree>
    <p:extLst>
      <p:ext uri="{BB962C8B-B14F-4D97-AF65-F5344CB8AC3E}">
        <p14:creationId xmlns:p14="http://schemas.microsoft.com/office/powerpoint/2010/main" val="1162357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16</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6237738"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923330"/>
          </a:xfrm>
          <a:prstGeom prst="rect">
            <a:avLst/>
          </a:prstGeom>
          <a:noFill/>
        </p:spPr>
        <p:txBody>
          <a:bodyPr wrap="square" rtlCol="0">
            <a:spAutoFit/>
          </a:bodyPr>
          <a:lstStyle/>
          <a:p>
            <a:r>
              <a:rPr lang="fr-FR" dirty="0">
                <a:solidFill>
                  <a:schemeClr val="bg1"/>
                </a:solidFill>
              </a:rPr>
              <a:t>Fichier Application qui par défaut va exécuter la méthode « index » du controller « article ». Il se charge de récupérer en $GET, c’est-à-dire dans la barre d’url le nom du controller que l’on va utiliser ainsi que le nom de la méthode (ici task) que l’on souhaite utiliser.</a:t>
            </a:r>
          </a:p>
        </p:txBody>
      </p:sp>
      <p:pic>
        <p:nvPicPr>
          <p:cNvPr id="5" name="Image 4">
            <a:extLst>
              <a:ext uri="{FF2B5EF4-FFF2-40B4-BE49-F238E27FC236}">
                <a16:creationId xmlns:a16="http://schemas.microsoft.com/office/drawing/2014/main" id="{A28FEF24-3AC7-4ADA-91C8-0B3101E06429}"/>
              </a:ext>
            </a:extLst>
          </p:cNvPr>
          <p:cNvPicPr>
            <a:picLocks noChangeAspect="1"/>
          </p:cNvPicPr>
          <p:nvPr/>
        </p:nvPicPr>
        <p:blipFill>
          <a:blip r:embed="rId2"/>
          <a:stretch>
            <a:fillRect/>
          </a:stretch>
        </p:blipFill>
        <p:spPr>
          <a:xfrm>
            <a:off x="738231" y="1556385"/>
            <a:ext cx="7365534" cy="3921270"/>
          </a:xfrm>
          <a:prstGeom prst="rect">
            <a:avLst/>
          </a:prstGeom>
        </p:spPr>
      </p:pic>
    </p:spTree>
    <p:extLst>
      <p:ext uri="{BB962C8B-B14F-4D97-AF65-F5344CB8AC3E}">
        <p14:creationId xmlns:p14="http://schemas.microsoft.com/office/powerpoint/2010/main" val="607193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17</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01510" cy="369332"/>
          </a:xfrm>
          <a:prstGeom prst="rect">
            <a:avLst/>
          </a:prstGeom>
          <a:noFill/>
        </p:spPr>
        <p:txBody>
          <a:bodyPr wrap="square" rtlCol="0">
            <a:spAutoFit/>
          </a:bodyPr>
          <a:lstStyle/>
          <a:p>
            <a:r>
              <a:rPr lang="fr-FR" dirty="0">
                <a:solidFill>
                  <a:schemeClr val="bg1"/>
                </a:solidFill>
              </a:rPr>
              <a:t>Présentation du code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369332"/>
          </a:xfrm>
          <a:prstGeom prst="rect">
            <a:avLst/>
          </a:prstGeom>
          <a:noFill/>
        </p:spPr>
        <p:txBody>
          <a:bodyPr wrap="square" rtlCol="0">
            <a:spAutoFit/>
          </a:bodyPr>
          <a:lstStyle/>
          <a:p>
            <a:r>
              <a:rPr lang="fr-FR" dirty="0">
                <a:solidFill>
                  <a:schemeClr val="bg1"/>
                </a:solidFill>
              </a:rPr>
              <a:t>Page index.php page par default qui charge la méthode index dans le controller Article</a:t>
            </a:r>
          </a:p>
        </p:txBody>
      </p:sp>
      <p:pic>
        <p:nvPicPr>
          <p:cNvPr id="4" name="Image 3">
            <a:extLst>
              <a:ext uri="{FF2B5EF4-FFF2-40B4-BE49-F238E27FC236}">
                <a16:creationId xmlns:a16="http://schemas.microsoft.com/office/drawing/2014/main" id="{B601A27E-1A5E-4C04-A684-C8DBB7780AA1}"/>
              </a:ext>
            </a:extLst>
          </p:cNvPr>
          <p:cNvPicPr>
            <a:picLocks noChangeAspect="1"/>
          </p:cNvPicPr>
          <p:nvPr/>
        </p:nvPicPr>
        <p:blipFill>
          <a:blip r:embed="rId2"/>
          <a:stretch>
            <a:fillRect/>
          </a:stretch>
        </p:blipFill>
        <p:spPr>
          <a:xfrm>
            <a:off x="832462" y="1682005"/>
            <a:ext cx="6297262" cy="3084171"/>
          </a:xfrm>
          <a:prstGeom prst="rect">
            <a:avLst/>
          </a:prstGeom>
        </p:spPr>
      </p:pic>
    </p:spTree>
    <p:extLst>
      <p:ext uri="{BB962C8B-B14F-4D97-AF65-F5344CB8AC3E}">
        <p14:creationId xmlns:p14="http://schemas.microsoft.com/office/powerpoint/2010/main" val="2603446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18</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646331"/>
          </a:xfrm>
          <a:prstGeom prst="rect">
            <a:avLst/>
          </a:prstGeom>
          <a:noFill/>
        </p:spPr>
        <p:txBody>
          <a:bodyPr wrap="square" rtlCol="0">
            <a:spAutoFit/>
          </a:bodyPr>
          <a:lstStyle/>
          <a:p>
            <a:r>
              <a:rPr lang="fr-FR" dirty="0">
                <a:solidFill>
                  <a:schemeClr val="bg1"/>
                </a:solidFill>
              </a:rPr>
              <a:t>Fichier Article.php qui est le controller des articles. Dans un premier temps il instancie le Model Article dans lequel il va exécuter les méthodes </a:t>
            </a:r>
            <a:r>
              <a:rPr lang="fr-FR" dirty="0" err="1">
                <a:solidFill>
                  <a:schemeClr val="bg1"/>
                </a:solidFill>
              </a:rPr>
              <a:t>findAll</a:t>
            </a:r>
            <a:r>
              <a:rPr lang="fr-FR" dirty="0">
                <a:solidFill>
                  <a:schemeClr val="bg1"/>
                </a:solidFill>
              </a:rPr>
              <a:t>()</a:t>
            </a:r>
          </a:p>
        </p:txBody>
      </p:sp>
      <p:pic>
        <p:nvPicPr>
          <p:cNvPr id="9" name="Image 8">
            <a:extLst>
              <a:ext uri="{FF2B5EF4-FFF2-40B4-BE49-F238E27FC236}">
                <a16:creationId xmlns:a16="http://schemas.microsoft.com/office/drawing/2014/main" id="{46398282-4EE1-4FD7-90D6-B63F0EFCE208}"/>
              </a:ext>
            </a:extLst>
          </p:cNvPr>
          <p:cNvPicPr>
            <a:picLocks noChangeAspect="1"/>
          </p:cNvPicPr>
          <p:nvPr/>
        </p:nvPicPr>
        <p:blipFill>
          <a:blip r:embed="rId2"/>
          <a:stretch>
            <a:fillRect/>
          </a:stretch>
        </p:blipFill>
        <p:spPr>
          <a:xfrm>
            <a:off x="738231" y="1581167"/>
            <a:ext cx="8263156" cy="3695665"/>
          </a:xfrm>
          <a:prstGeom prst="rect">
            <a:avLst/>
          </a:prstGeom>
        </p:spPr>
      </p:pic>
    </p:spTree>
    <p:extLst>
      <p:ext uri="{BB962C8B-B14F-4D97-AF65-F5344CB8AC3E}">
        <p14:creationId xmlns:p14="http://schemas.microsoft.com/office/powerpoint/2010/main" val="307792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19</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784732" cy="369332"/>
          </a:xfrm>
          <a:prstGeom prst="rect">
            <a:avLst/>
          </a:prstGeom>
          <a:noFill/>
        </p:spPr>
        <p:txBody>
          <a:bodyPr wrap="square" rtlCol="0">
            <a:spAutoFit/>
          </a:bodyPr>
          <a:lstStyle/>
          <a:p>
            <a:r>
              <a:rPr lang="fr-FR" dirty="0">
                <a:solidFill>
                  <a:schemeClr val="bg1"/>
                </a:solidFill>
              </a:rPr>
              <a:t>Présentation du code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646331"/>
          </a:xfrm>
          <a:prstGeom prst="rect">
            <a:avLst/>
          </a:prstGeom>
          <a:noFill/>
        </p:spPr>
        <p:txBody>
          <a:bodyPr wrap="square" rtlCol="0">
            <a:spAutoFit/>
          </a:bodyPr>
          <a:lstStyle/>
          <a:p>
            <a:r>
              <a:rPr lang="fr-FR" dirty="0">
                <a:solidFill>
                  <a:schemeClr val="bg1"/>
                </a:solidFill>
              </a:rPr>
              <a:t>Fichier Article.php(model) qui est le model des articles. Il extend la class Model, il a donc accès aux méthodes et propriétés du model </a:t>
            </a:r>
            <a:r>
              <a:rPr lang="fr-FR" dirty="0" err="1">
                <a:solidFill>
                  <a:schemeClr val="bg1"/>
                </a:solidFill>
              </a:rPr>
              <a:t>Model.php</a:t>
            </a:r>
            <a:endParaRPr lang="fr-FR" dirty="0">
              <a:solidFill>
                <a:schemeClr val="bg1"/>
              </a:solidFill>
            </a:endParaRPr>
          </a:p>
        </p:txBody>
      </p:sp>
      <p:pic>
        <p:nvPicPr>
          <p:cNvPr id="4" name="Image 3">
            <a:extLst>
              <a:ext uri="{FF2B5EF4-FFF2-40B4-BE49-F238E27FC236}">
                <a16:creationId xmlns:a16="http://schemas.microsoft.com/office/drawing/2014/main" id="{188DD8C1-47D4-45E3-BE2D-7CE0C5880199}"/>
              </a:ext>
            </a:extLst>
          </p:cNvPr>
          <p:cNvPicPr>
            <a:picLocks noChangeAspect="1"/>
          </p:cNvPicPr>
          <p:nvPr/>
        </p:nvPicPr>
        <p:blipFill>
          <a:blip r:embed="rId2"/>
          <a:stretch>
            <a:fillRect/>
          </a:stretch>
        </p:blipFill>
        <p:spPr>
          <a:xfrm>
            <a:off x="738231" y="1552770"/>
            <a:ext cx="5658879" cy="2658504"/>
          </a:xfrm>
          <a:prstGeom prst="rect">
            <a:avLst/>
          </a:prstGeom>
        </p:spPr>
      </p:pic>
      <p:pic>
        <p:nvPicPr>
          <p:cNvPr id="8" name="Image 7">
            <a:extLst>
              <a:ext uri="{FF2B5EF4-FFF2-40B4-BE49-F238E27FC236}">
                <a16:creationId xmlns:a16="http://schemas.microsoft.com/office/drawing/2014/main" id="{26CC31F9-2CC4-4F95-A48C-56DECF0969D1}"/>
              </a:ext>
            </a:extLst>
          </p:cNvPr>
          <p:cNvPicPr>
            <a:picLocks noChangeAspect="1"/>
          </p:cNvPicPr>
          <p:nvPr/>
        </p:nvPicPr>
        <p:blipFill>
          <a:blip r:embed="rId3"/>
          <a:stretch>
            <a:fillRect/>
          </a:stretch>
        </p:blipFill>
        <p:spPr>
          <a:xfrm>
            <a:off x="6578797" y="1552770"/>
            <a:ext cx="5330916" cy="3800482"/>
          </a:xfrm>
          <a:prstGeom prst="rect">
            <a:avLst/>
          </a:prstGeom>
        </p:spPr>
      </p:pic>
    </p:spTree>
    <p:extLst>
      <p:ext uri="{BB962C8B-B14F-4D97-AF65-F5344CB8AC3E}">
        <p14:creationId xmlns:p14="http://schemas.microsoft.com/office/powerpoint/2010/main" val="354153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BD8413-C238-49D7-A4E1-E8FEF1811A0E}"/>
              </a:ext>
            </a:extLst>
          </p:cNvPr>
          <p:cNvSpPr>
            <a:spLocks noGrp="1"/>
          </p:cNvSpPr>
          <p:nvPr>
            <p:ph type="title"/>
          </p:nvPr>
        </p:nvSpPr>
        <p:spPr>
          <a:xfrm>
            <a:off x="342646" y="449407"/>
            <a:ext cx="7781544" cy="859055"/>
          </a:xfrm>
        </p:spPr>
        <p:txBody>
          <a:bodyPr rtlCol="0">
            <a:normAutofit/>
          </a:bodyPr>
          <a:lstStyle/>
          <a:p>
            <a:pPr rtl="0"/>
            <a:r>
              <a:rPr lang="fr-FR" dirty="0"/>
              <a:t>Sommaire</a:t>
            </a:r>
          </a:p>
        </p:txBody>
      </p:sp>
      <p:sp>
        <p:nvSpPr>
          <p:cNvPr id="5" name="Espace réservé du texte 4">
            <a:extLst>
              <a:ext uri="{FF2B5EF4-FFF2-40B4-BE49-F238E27FC236}">
                <a16:creationId xmlns:a16="http://schemas.microsoft.com/office/drawing/2014/main" id="{0A95F4DE-39B7-4CE2-BC1E-8B8AE662A895}"/>
              </a:ext>
            </a:extLst>
          </p:cNvPr>
          <p:cNvSpPr>
            <a:spLocks noGrp="1"/>
          </p:cNvSpPr>
          <p:nvPr>
            <p:ph type="body" idx="1"/>
          </p:nvPr>
        </p:nvSpPr>
        <p:spPr>
          <a:xfrm>
            <a:off x="401369" y="1678788"/>
            <a:ext cx="8582314" cy="3773460"/>
          </a:xfrm>
        </p:spPr>
        <p:txBody>
          <a:bodyPr rtlCol="0">
            <a:normAutofit/>
          </a:bodyPr>
          <a:lstStyle/>
          <a:p>
            <a:r>
              <a:rPr lang="fr-FR" dirty="0">
                <a:solidFill>
                  <a:schemeClr val="bg1"/>
                </a:solidFill>
                <a:cs typeface="Times New Roman" panose="02020603050405020304" pitchFamily="18" charset="0"/>
              </a:rPr>
              <a:t>Partie 1 : Présentation du code et du travail fourni</a:t>
            </a:r>
          </a:p>
          <a:p>
            <a:endParaRPr lang="fr-FR" dirty="0">
              <a:solidFill>
                <a:schemeClr val="bg1"/>
              </a:solidFill>
              <a:cs typeface="Times New Roman" panose="02020603050405020304" pitchFamily="18" charset="0"/>
            </a:endParaRPr>
          </a:p>
          <a:p>
            <a:r>
              <a:rPr lang="fr-FR" dirty="0">
                <a:solidFill>
                  <a:schemeClr val="bg1"/>
                </a:solidFill>
                <a:cs typeface="Times New Roman" panose="02020603050405020304" pitchFamily="18" charset="0"/>
              </a:rPr>
              <a:t>1, Présentation du site</a:t>
            </a:r>
          </a:p>
          <a:p>
            <a:r>
              <a:rPr lang="fr-FR" dirty="0">
                <a:solidFill>
                  <a:schemeClr val="bg1"/>
                </a:solidFill>
                <a:cs typeface="Times New Roman" panose="02020603050405020304" pitchFamily="18" charset="0"/>
              </a:rPr>
              <a:t>2, Présentation de la bdd </a:t>
            </a:r>
          </a:p>
          <a:p>
            <a:r>
              <a:rPr lang="fr-FR" dirty="0">
                <a:solidFill>
                  <a:schemeClr val="bg1"/>
                </a:solidFill>
                <a:cs typeface="Times New Roman" panose="02020603050405020304" pitchFamily="18" charset="0"/>
              </a:rPr>
              <a:t>3, Présentation du code</a:t>
            </a:r>
          </a:p>
          <a:p>
            <a:r>
              <a:rPr lang="fr-FR" dirty="0">
                <a:solidFill>
                  <a:schemeClr val="bg1"/>
                </a:solidFill>
                <a:cs typeface="Times New Roman" panose="02020603050405020304" pitchFamily="18" charset="0"/>
              </a:rPr>
              <a:t>4, Axe d’améliorations</a:t>
            </a:r>
          </a:p>
          <a:p>
            <a:endParaRPr lang="fr-FR" dirty="0">
              <a:solidFill>
                <a:schemeClr val="bg1"/>
              </a:solidFill>
              <a:cs typeface="Times New Roman" panose="02020603050405020304" pitchFamily="18" charset="0"/>
            </a:endParaRPr>
          </a:p>
          <a:p>
            <a:r>
              <a:rPr lang="fr-FR" dirty="0">
                <a:solidFill>
                  <a:schemeClr val="bg1"/>
                </a:solidFill>
                <a:cs typeface="Times New Roman" panose="02020603050405020304" pitchFamily="18" charset="0"/>
              </a:rPr>
              <a:t>Partie 2 :</a:t>
            </a:r>
          </a:p>
          <a:p>
            <a:endParaRPr lang="fr-FR" dirty="0">
              <a:solidFill>
                <a:schemeClr val="bg1"/>
              </a:solidFill>
              <a:cs typeface="Times New Roman" panose="02020603050405020304" pitchFamily="18" charset="0"/>
            </a:endParaRPr>
          </a:p>
          <a:p>
            <a:r>
              <a:rPr lang="fr-FR" dirty="0">
                <a:solidFill>
                  <a:schemeClr val="bg1"/>
                </a:solidFill>
                <a:cs typeface="Times New Roman" panose="02020603050405020304" pitchFamily="18" charset="0"/>
              </a:rPr>
              <a:t>Questions-réponses</a:t>
            </a:r>
          </a:p>
          <a:p>
            <a:endParaRPr lang="fr-FR" dirty="0">
              <a:cs typeface="Times New Roman" panose="02020603050405020304" pitchFamily="18" charset="0"/>
            </a:endParaRPr>
          </a:p>
          <a:p>
            <a:endParaRPr lang="fr-FR" dirty="0">
              <a:cs typeface="Times New Roman" panose="02020603050405020304" pitchFamily="18" charset="0"/>
            </a:endParaRPr>
          </a:p>
          <a:p>
            <a:endParaRPr lang="fr-FR" dirty="0">
              <a:cs typeface="Times New Roman" panose="02020603050405020304" pitchFamily="18" charset="0"/>
            </a:endParaRPr>
          </a:p>
          <a:p>
            <a:endParaRPr lang="fr-FR" dirty="0">
              <a:solidFill>
                <a:schemeClr val="bg1"/>
              </a:solidFill>
              <a:cs typeface="Times New Roman" panose="02020603050405020304" pitchFamily="18" charset="0"/>
            </a:endParaRPr>
          </a:p>
        </p:txBody>
      </p:sp>
      <p:sp>
        <p:nvSpPr>
          <p:cNvPr id="2" name="Espace réservé du numéro de diapositive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fr-FR" smtClean="0"/>
              <a:pPr rtl="0"/>
              <a:t>2</a:t>
            </a:fld>
            <a:endParaRPr lang="fr-FR"/>
          </a:p>
        </p:txBody>
      </p:sp>
    </p:spTree>
    <p:extLst>
      <p:ext uri="{BB962C8B-B14F-4D97-AF65-F5344CB8AC3E}">
        <p14:creationId xmlns:p14="http://schemas.microsoft.com/office/powerpoint/2010/main" val="264852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20</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923330"/>
          </a:xfrm>
          <a:prstGeom prst="rect">
            <a:avLst/>
          </a:prstGeom>
          <a:noFill/>
        </p:spPr>
        <p:txBody>
          <a:bodyPr wrap="square" rtlCol="0">
            <a:spAutoFit/>
          </a:bodyPr>
          <a:lstStyle/>
          <a:p>
            <a:r>
              <a:rPr lang="fr-FR" dirty="0">
                <a:solidFill>
                  <a:schemeClr val="bg1"/>
                </a:solidFill>
              </a:rPr>
              <a:t>Retour dans le Fichier Article.php. Il va ensuite compiler dans un tableau les variables envoyées en paramètres sur la view articles/index via la fonction render de la class Renderer et stocker la view dans la variable $</a:t>
            </a:r>
            <a:r>
              <a:rPr lang="fr-FR" dirty="0" err="1">
                <a:solidFill>
                  <a:schemeClr val="bg1"/>
                </a:solidFill>
              </a:rPr>
              <a:t>page_content</a:t>
            </a:r>
            <a:r>
              <a:rPr lang="fr-FR" dirty="0">
                <a:solidFill>
                  <a:schemeClr val="bg1"/>
                </a:solidFill>
              </a:rPr>
              <a:t>.</a:t>
            </a:r>
          </a:p>
        </p:txBody>
      </p:sp>
      <p:pic>
        <p:nvPicPr>
          <p:cNvPr id="9" name="Image 8">
            <a:extLst>
              <a:ext uri="{FF2B5EF4-FFF2-40B4-BE49-F238E27FC236}">
                <a16:creationId xmlns:a16="http://schemas.microsoft.com/office/drawing/2014/main" id="{46398282-4EE1-4FD7-90D6-B63F0EFCE208}"/>
              </a:ext>
            </a:extLst>
          </p:cNvPr>
          <p:cNvPicPr>
            <a:picLocks noChangeAspect="1"/>
          </p:cNvPicPr>
          <p:nvPr/>
        </p:nvPicPr>
        <p:blipFill>
          <a:blip r:embed="rId2"/>
          <a:stretch>
            <a:fillRect/>
          </a:stretch>
        </p:blipFill>
        <p:spPr>
          <a:xfrm>
            <a:off x="179461" y="1610363"/>
            <a:ext cx="8564097" cy="3830260"/>
          </a:xfrm>
          <a:prstGeom prst="rect">
            <a:avLst/>
          </a:prstGeom>
        </p:spPr>
      </p:pic>
      <p:pic>
        <p:nvPicPr>
          <p:cNvPr id="4" name="Image 3">
            <a:extLst>
              <a:ext uri="{FF2B5EF4-FFF2-40B4-BE49-F238E27FC236}">
                <a16:creationId xmlns:a16="http://schemas.microsoft.com/office/drawing/2014/main" id="{8E62DB3C-286B-43E3-A7E5-E74F5B6CAD20}"/>
              </a:ext>
            </a:extLst>
          </p:cNvPr>
          <p:cNvPicPr>
            <a:picLocks noChangeAspect="1"/>
          </p:cNvPicPr>
          <p:nvPr/>
        </p:nvPicPr>
        <p:blipFill>
          <a:blip r:embed="rId3"/>
          <a:stretch>
            <a:fillRect/>
          </a:stretch>
        </p:blipFill>
        <p:spPr>
          <a:xfrm>
            <a:off x="5268481" y="1637595"/>
            <a:ext cx="5649740" cy="3438607"/>
          </a:xfrm>
          <a:prstGeom prst="rect">
            <a:avLst/>
          </a:prstGeom>
        </p:spPr>
      </p:pic>
    </p:spTree>
    <p:extLst>
      <p:ext uri="{BB962C8B-B14F-4D97-AF65-F5344CB8AC3E}">
        <p14:creationId xmlns:p14="http://schemas.microsoft.com/office/powerpoint/2010/main" val="3627262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21</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923330"/>
          </a:xfrm>
          <a:prstGeom prst="rect">
            <a:avLst/>
          </a:prstGeom>
          <a:noFill/>
        </p:spPr>
        <p:txBody>
          <a:bodyPr wrap="square" rtlCol="0">
            <a:spAutoFit/>
          </a:bodyPr>
          <a:lstStyle/>
          <a:p>
            <a:r>
              <a:rPr lang="fr-FR" dirty="0">
                <a:solidFill>
                  <a:schemeClr val="bg1"/>
                </a:solidFill>
              </a:rPr>
              <a:t>Fichier </a:t>
            </a:r>
            <a:r>
              <a:rPr lang="fr-FR" dirty="0" err="1">
                <a:solidFill>
                  <a:schemeClr val="bg1"/>
                </a:solidFill>
              </a:rPr>
              <a:t>index.html.php</a:t>
            </a:r>
            <a:r>
              <a:rPr lang="fr-FR" dirty="0">
                <a:solidFill>
                  <a:schemeClr val="bg1"/>
                </a:solidFill>
              </a:rPr>
              <a:t>. Ce fichier est l’une des view du site. Ici on fait la mise en page ainsi que l’affichage des données des variables transmises depuis le controller. Le contenu de ce fichier est stocké dans la variable $</a:t>
            </a:r>
            <a:r>
              <a:rPr lang="fr-FR" dirty="0" err="1">
                <a:solidFill>
                  <a:schemeClr val="bg1"/>
                </a:solidFill>
              </a:rPr>
              <a:t>page_content</a:t>
            </a:r>
            <a:r>
              <a:rPr lang="fr-FR" dirty="0">
                <a:solidFill>
                  <a:schemeClr val="bg1"/>
                </a:solidFill>
              </a:rPr>
              <a:t>. </a:t>
            </a:r>
          </a:p>
        </p:txBody>
      </p:sp>
      <p:pic>
        <p:nvPicPr>
          <p:cNvPr id="5" name="Image 4">
            <a:extLst>
              <a:ext uri="{FF2B5EF4-FFF2-40B4-BE49-F238E27FC236}">
                <a16:creationId xmlns:a16="http://schemas.microsoft.com/office/drawing/2014/main" id="{DCF62427-DD90-4A59-BAAD-3C2ECBD5CFC0}"/>
              </a:ext>
            </a:extLst>
          </p:cNvPr>
          <p:cNvPicPr>
            <a:picLocks noChangeAspect="1"/>
          </p:cNvPicPr>
          <p:nvPr/>
        </p:nvPicPr>
        <p:blipFill>
          <a:blip r:embed="rId2"/>
          <a:stretch>
            <a:fillRect/>
          </a:stretch>
        </p:blipFill>
        <p:spPr>
          <a:xfrm>
            <a:off x="738231" y="1574446"/>
            <a:ext cx="7167304" cy="3902093"/>
          </a:xfrm>
          <a:prstGeom prst="rect">
            <a:avLst/>
          </a:prstGeom>
        </p:spPr>
      </p:pic>
      <p:pic>
        <p:nvPicPr>
          <p:cNvPr id="10" name="Image 9">
            <a:extLst>
              <a:ext uri="{FF2B5EF4-FFF2-40B4-BE49-F238E27FC236}">
                <a16:creationId xmlns:a16="http://schemas.microsoft.com/office/drawing/2014/main" id="{DEA5F6F8-0303-4A1C-A409-D8DC4CAE4CE7}"/>
              </a:ext>
            </a:extLst>
          </p:cNvPr>
          <p:cNvPicPr>
            <a:picLocks noChangeAspect="1"/>
          </p:cNvPicPr>
          <p:nvPr/>
        </p:nvPicPr>
        <p:blipFill>
          <a:blip r:embed="rId3"/>
          <a:stretch>
            <a:fillRect/>
          </a:stretch>
        </p:blipFill>
        <p:spPr>
          <a:xfrm>
            <a:off x="6818881" y="1574446"/>
            <a:ext cx="4839719" cy="2945603"/>
          </a:xfrm>
          <a:prstGeom prst="rect">
            <a:avLst/>
          </a:prstGeom>
        </p:spPr>
      </p:pic>
    </p:spTree>
    <p:extLst>
      <p:ext uri="{BB962C8B-B14F-4D97-AF65-F5344CB8AC3E}">
        <p14:creationId xmlns:p14="http://schemas.microsoft.com/office/powerpoint/2010/main" val="4126434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22</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923330"/>
          </a:xfrm>
          <a:prstGeom prst="rect">
            <a:avLst/>
          </a:prstGeom>
          <a:noFill/>
        </p:spPr>
        <p:txBody>
          <a:bodyPr wrap="square" rtlCol="0">
            <a:spAutoFit/>
          </a:bodyPr>
          <a:lstStyle/>
          <a:p>
            <a:r>
              <a:rPr lang="fr-FR" dirty="0">
                <a:solidFill>
                  <a:schemeClr val="bg1"/>
                </a:solidFill>
              </a:rPr>
              <a:t>Fichier </a:t>
            </a:r>
            <a:r>
              <a:rPr lang="fr-FR" dirty="0" err="1">
                <a:solidFill>
                  <a:schemeClr val="bg1"/>
                </a:solidFill>
              </a:rPr>
              <a:t>layout.html.php</a:t>
            </a:r>
            <a:r>
              <a:rPr lang="fr-FR" dirty="0">
                <a:solidFill>
                  <a:schemeClr val="bg1"/>
                </a:solidFill>
              </a:rPr>
              <a:t>. Ce fichier est requis par la fonction render. Toutes les pages du site auront cette page layout comme base et la variable $</a:t>
            </a:r>
            <a:r>
              <a:rPr lang="fr-FR" dirty="0" err="1">
                <a:solidFill>
                  <a:schemeClr val="bg1"/>
                </a:solidFill>
              </a:rPr>
              <a:t>pageContent</a:t>
            </a:r>
            <a:r>
              <a:rPr lang="fr-FR" dirty="0">
                <a:solidFill>
                  <a:schemeClr val="bg1"/>
                </a:solidFill>
              </a:rPr>
              <a:t> chargera les différentes view a l’intérieur du layout.</a:t>
            </a:r>
          </a:p>
        </p:txBody>
      </p:sp>
      <p:pic>
        <p:nvPicPr>
          <p:cNvPr id="10" name="Image 9">
            <a:extLst>
              <a:ext uri="{FF2B5EF4-FFF2-40B4-BE49-F238E27FC236}">
                <a16:creationId xmlns:a16="http://schemas.microsoft.com/office/drawing/2014/main" id="{DEA5F6F8-0303-4A1C-A409-D8DC4CAE4CE7}"/>
              </a:ext>
            </a:extLst>
          </p:cNvPr>
          <p:cNvPicPr>
            <a:picLocks noChangeAspect="1"/>
          </p:cNvPicPr>
          <p:nvPr/>
        </p:nvPicPr>
        <p:blipFill>
          <a:blip r:embed="rId2"/>
          <a:stretch>
            <a:fillRect/>
          </a:stretch>
        </p:blipFill>
        <p:spPr>
          <a:xfrm>
            <a:off x="5007195" y="1476679"/>
            <a:ext cx="6651405" cy="4048251"/>
          </a:xfrm>
          <a:prstGeom prst="rect">
            <a:avLst/>
          </a:prstGeom>
        </p:spPr>
      </p:pic>
      <p:pic>
        <p:nvPicPr>
          <p:cNvPr id="4" name="Image 3">
            <a:extLst>
              <a:ext uri="{FF2B5EF4-FFF2-40B4-BE49-F238E27FC236}">
                <a16:creationId xmlns:a16="http://schemas.microsoft.com/office/drawing/2014/main" id="{36F31913-6339-4EAF-AF17-7F4DC6C80363}"/>
              </a:ext>
            </a:extLst>
          </p:cNvPr>
          <p:cNvPicPr>
            <a:picLocks noChangeAspect="1"/>
          </p:cNvPicPr>
          <p:nvPr/>
        </p:nvPicPr>
        <p:blipFill>
          <a:blip r:embed="rId3"/>
          <a:stretch>
            <a:fillRect/>
          </a:stretch>
        </p:blipFill>
        <p:spPr>
          <a:xfrm>
            <a:off x="126025" y="1476679"/>
            <a:ext cx="4638922" cy="4046055"/>
          </a:xfrm>
          <a:prstGeom prst="rect">
            <a:avLst/>
          </a:prstGeom>
        </p:spPr>
      </p:pic>
    </p:spTree>
    <p:extLst>
      <p:ext uri="{BB962C8B-B14F-4D97-AF65-F5344CB8AC3E}">
        <p14:creationId xmlns:p14="http://schemas.microsoft.com/office/powerpoint/2010/main" val="3588177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23</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Cheminement et fonctionnement</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369332"/>
          </a:xfrm>
          <a:prstGeom prst="rect">
            <a:avLst/>
          </a:prstGeom>
          <a:noFill/>
        </p:spPr>
        <p:txBody>
          <a:bodyPr wrap="square" rtlCol="0">
            <a:spAutoFit/>
          </a:bodyPr>
          <a:lstStyle/>
          <a:p>
            <a:r>
              <a:rPr lang="fr-FR" dirty="0">
                <a:solidFill>
                  <a:schemeClr val="bg1"/>
                </a:solidFill>
              </a:rPr>
              <a:t>Ce qui donne l’affichage de la page d’index comme ceci</a:t>
            </a:r>
          </a:p>
        </p:txBody>
      </p:sp>
      <p:pic>
        <p:nvPicPr>
          <p:cNvPr id="8" name="Image 7">
            <a:extLst>
              <a:ext uri="{FF2B5EF4-FFF2-40B4-BE49-F238E27FC236}">
                <a16:creationId xmlns:a16="http://schemas.microsoft.com/office/drawing/2014/main" id="{EC867349-5169-460B-964F-E2207D503E13}"/>
              </a:ext>
            </a:extLst>
          </p:cNvPr>
          <p:cNvPicPr>
            <a:picLocks noChangeAspect="1"/>
          </p:cNvPicPr>
          <p:nvPr/>
        </p:nvPicPr>
        <p:blipFill>
          <a:blip r:embed="rId2"/>
          <a:stretch>
            <a:fillRect/>
          </a:stretch>
        </p:blipFill>
        <p:spPr>
          <a:xfrm>
            <a:off x="738232" y="1512129"/>
            <a:ext cx="7994708" cy="3944729"/>
          </a:xfrm>
          <a:prstGeom prst="rect">
            <a:avLst/>
          </a:prstGeom>
        </p:spPr>
      </p:pic>
    </p:spTree>
    <p:extLst>
      <p:ext uri="{BB962C8B-B14F-4D97-AF65-F5344CB8AC3E}">
        <p14:creationId xmlns:p14="http://schemas.microsoft.com/office/powerpoint/2010/main" val="249221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24</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7479308" cy="369332"/>
          </a:xfrm>
          <a:prstGeom prst="rect">
            <a:avLst/>
          </a:prstGeom>
          <a:noFill/>
        </p:spPr>
        <p:txBody>
          <a:bodyPr wrap="square" rtlCol="0">
            <a:spAutoFit/>
          </a:bodyPr>
          <a:lstStyle/>
          <a:p>
            <a:r>
              <a:rPr lang="fr-FR" dirty="0">
                <a:solidFill>
                  <a:schemeClr val="bg1"/>
                </a:solidFill>
              </a:rPr>
              <a:t>Présentation du code – fonctions annexes/statics/Class « globales »</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593748" y="1554804"/>
            <a:ext cx="5498551" cy="2031325"/>
          </a:xfrm>
          <a:prstGeom prst="rect">
            <a:avLst/>
          </a:prstGeom>
          <a:noFill/>
        </p:spPr>
        <p:txBody>
          <a:bodyPr wrap="square" rtlCol="0">
            <a:spAutoFit/>
          </a:bodyPr>
          <a:lstStyle/>
          <a:p>
            <a:r>
              <a:rPr lang="fr-FR" dirty="0">
                <a:solidFill>
                  <a:schemeClr val="bg1"/>
                </a:solidFill>
              </a:rPr>
              <a:t>Fichier </a:t>
            </a:r>
            <a:r>
              <a:rPr lang="fr-FR" dirty="0" err="1">
                <a:solidFill>
                  <a:schemeClr val="bg1"/>
                </a:solidFill>
              </a:rPr>
              <a:t>Model.php</a:t>
            </a:r>
            <a:r>
              <a:rPr lang="fr-FR" dirty="0">
                <a:solidFill>
                  <a:schemeClr val="bg1"/>
                </a:solidFill>
              </a:rPr>
              <a:t> qui est un model « global » qui va contenir un constructor pour faire le lien avec la connexion a la </a:t>
            </a:r>
            <a:r>
              <a:rPr lang="fr-FR" dirty="0" err="1">
                <a:solidFill>
                  <a:schemeClr val="bg1"/>
                </a:solidFill>
              </a:rPr>
              <a:t>bdd</a:t>
            </a:r>
            <a:r>
              <a:rPr lang="fr-FR" dirty="0">
                <a:solidFill>
                  <a:schemeClr val="bg1"/>
                </a:solidFill>
              </a:rPr>
              <a:t>. Ce fichier contient des méthodes susceptibles d’etre utilisées par tous les controller . Avec une protected $table déclarée cette donnée sera reprise par les controller pour leur indiquer sur quelle table de la </a:t>
            </a:r>
            <a:r>
              <a:rPr lang="fr-FR" dirty="0" err="1">
                <a:solidFill>
                  <a:schemeClr val="bg1"/>
                </a:solidFill>
              </a:rPr>
              <a:t>bdd</a:t>
            </a:r>
            <a:r>
              <a:rPr lang="fr-FR" dirty="0">
                <a:solidFill>
                  <a:schemeClr val="bg1"/>
                </a:solidFill>
              </a:rPr>
              <a:t> interagir.</a:t>
            </a:r>
          </a:p>
        </p:txBody>
      </p:sp>
      <p:pic>
        <p:nvPicPr>
          <p:cNvPr id="12" name="Image 11">
            <a:extLst>
              <a:ext uri="{FF2B5EF4-FFF2-40B4-BE49-F238E27FC236}">
                <a16:creationId xmlns:a16="http://schemas.microsoft.com/office/drawing/2014/main" id="{8FA8345D-561B-4440-8E5F-2E54923413A3}"/>
              </a:ext>
            </a:extLst>
          </p:cNvPr>
          <p:cNvPicPr>
            <a:picLocks noChangeAspect="1"/>
          </p:cNvPicPr>
          <p:nvPr/>
        </p:nvPicPr>
        <p:blipFill>
          <a:blip r:embed="rId2"/>
          <a:stretch>
            <a:fillRect/>
          </a:stretch>
        </p:blipFill>
        <p:spPr>
          <a:xfrm>
            <a:off x="800840" y="1485821"/>
            <a:ext cx="5792908" cy="4264832"/>
          </a:xfrm>
          <a:prstGeom prst="rect">
            <a:avLst/>
          </a:prstGeom>
        </p:spPr>
      </p:pic>
      <p:pic>
        <p:nvPicPr>
          <p:cNvPr id="14" name="Image 13">
            <a:extLst>
              <a:ext uri="{FF2B5EF4-FFF2-40B4-BE49-F238E27FC236}">
                <a16:creationId xmlns:a16="http://schemas.microsoft.com/office/drawing/2014/main" id="{CDABB889-1C47-41C5-A171-EEACD35C439E}"/>
              </a:ext>
            </a:extLst>
          </p:cNvPr>
          <p:cNvPicPr>
            <a:picLocks noChangeAspect="1"/>
          </p:cNvPicPr>
          <p:nvPr/>
        </p:nvPicPr>
        <p:blipFill>
          <a:blip r:embed="rId3"/>
          <a:stretch>
            <a:fillRect/>
          </a:stretch>
        </p:blipFill>
        <p:spPr>
          <a:xfrm>
            <a:off x="4708029" y="3694702"/>
            <a:ext cx="7156800" cy="2985498"/>
          </a:xfrm>
          <a:prstGeom prst="rect">
            <a:avLst/>
          </a:prstGeom>
        </p:spPr>
      </p:pic>
    </p:spTree>
    <p:extLst>
      <p:ext uri="{BB962C8B-B14F-4D97-AF65-F5344CB8AC3E}">
        <p14:creationId xmlns:p14="http://schemas.microsoft.com/office/powerpoint/2010/main" val="4259816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25</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7479308" cy="369332"/>
          </a:xfrm>
          <a:prstGeom prst="rect">
            <a:avLst/>
          </a:prstGeom>
          <a:noFill/>
        </p:spPr>
        <p:txBody>
          <a:bodyPr wrap="square" rtlCol="0">
            <a:spAutoFit/>
          </a:bodyPr>
          <a:lstStyle/>
          <a:p>
            <a:r>
              <a:rPr lang="fr-FR" dirty="0">
                <a:solidFill>
                  <a:schemeClr val="bg1"/>
                </a:solidFill>
              </a:rPr>
              <a:t>Présentation du code – fonctions annexes/statics/Class « globales »</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5864031" y="1476679"/>
            <a:ext cx="5948364" cy="1477328"/>
          </a:xfrm>
          <a:prstGeom prst="rect">
            <a:avLst/>
          </a:prstGeom>
          <a:noFill/>
        </p:spPr>
        <p:txBody>
          <a:bodyPr wrap="square" rtlCol="0">
            <a:spAutoFit/>
          </a:bodyPr>
          <a:lstStyle/>
          <a:p>
            <a:r>
              <a:rPr lang="fr-FR" dirty="0">
                <a:solidFill>
                  <a:schemeClr val="bg1"/>
                </a:solidFill>
              </a:rPr>
              <a:t>Fichier </a:t>
            </a:r>
            <a:r>
              <a:rPr lang="fr-FR" dirty="0" err="1">
                <a:solidFill>
                  <a:schemeClr val="bg1"/>
                </a:solidFill>
              </a:rPr>
              <a:t>controller.php</a:t>
            </a:r>
            <a:r>
              <a:rPr lang="fr-FR" dirty="0">
                <a:solidFill>
                  <a:schemeClr val="bg1"/>
                </a:solidFill>
              </a:rPr>
              <a:t> qui est un controller « global » qui va contenir un constructor qui va instancier le model avec lequel on travaille. Il prend une protected </a:t>
            </a:r>
            <a:r>
              <a:rPr lang="fr-FR" dirty="0" err="1">
                <a:solidFill>
                  <a:schemeClr val="bg1"/>
                </a:solidFill>
              </a:rPr>
              <a:t>modelName</a:t>
            </a:r>
            <a:r>
              <a:rPr lang="fr-FR" dirty="0">
                <a:solidFill>
                  <a:schemeClr val="bg1"/>
                </a:solidFill>
              </a:rPr>
              <a:t> qui fait référence au model que nous allons vouloir utiliser selon le fichier et qui va l’instancier</a:t>
            </a:r>
          </a:p>
        </p:txBody>
      </p:sp>
      <p:pic>
        <p:nvPicPr>
          <p:cNvPr id="4" name="Image 3">
            <a:extLst>
              <a:ext uri="{FF2B5EF4-FFF2-40B4-BE49-F238E27FC236}">
                <a16:creationId xmlns:a16="http://schemas.microsoft.com/office/drawing/2014/main" id="{D5D7C0A8-237C-4A10-864F-DE994CA59BF6}"/>
              </a:ext>
            </a:extLst>
          </p:cNvPr>
          <p:cNvPicPr>
            <a:picLocks noChangeAspect="1"/>
          </p:cNvPicPr>
          <p:nvPr/>
        </p:nvPicPr>
        <p:blipFill>
          <a:blip r:embed="rId2"/>
          <a:stretch>
            <a:fillRect/>
          </a:stretch>
        </p:blipFill>
        <p:spPr>
          <a:xfrm>
            <a:off x="175504" y="1476679"/>
            <a:ext cx="5604511" cy="3124707"/>
          </a:xfrm>
          <a:prstGeom prst="rect">
            <a:avLst/>
          </a:prstGeom>
        </p:spPr>
      </p:pic>
      <p:pic>
        <p:nvPicPr>
          <p:cNvPr id="13" name="Image 12">
            <a:extLst>
              <a:ext uri="{FF2B5EF4-FFF2-40B4-BE49-F238E27FC236}">
                <a16:creationId xmlns:a16="http://schemas.microsoft.com/office/drawing/2014/main" id="{A4C0B73D-891D-4AFE-A5E3-B95C40945E57}"/>
              </a:ext>
            </a:extLst>
          </p:cNvPr>
          <p:cNvPicPr>
            <a:picLocks noChangeAspect="1"/>
          </p:cNvPicPr>
          <p:nvPr/>
        </p:nvPicPr>
        <p:blipFill>
          <a:blip r:embed="rId3"/>
          <a:stretch>
            <a:fillRect/>
          </a:stretch>
        </p:blipFill>
        <p:spPr>
          <a:xfrm>
            <a:off x="91488" y="4205083"/>
            <a:ext cx="6052447" cy="2276966"/>
          </a:xfrm>
          <a:prstGeom prst="rect">
            <a:avLst/>
          </a:prstGeom>
        </p:spPr>
      </p:pic>
      <p:pic>
        <p:nvPicPr>
          <p:cNvPr id="8" name="Image 7">
            <a:extLst>
              <a:ext uri="{FF2B5EF4-FFF2-40B4-BE49-F238E27FC236}">
                <a16:creationId xmlns:a16="http://schemas.microsoft.com/office/drawing/2014/main" id="{34C90AC0-A5C6-4D50-A0F1-C7ADF8C7B6A2}"/>
              </a:ext>
            </a:extLst>
          </p:cNvPr>
          <p:cNvPicPr>
            <a:picLocks noChangeAspect="1"/>
          </p:cNvPicPr>
          <p:nvPr/>
        </p:nvPicPr>
        <p:blipFill>
          <a:blip r:embed="rId4"/>
          <a:stretch>
            <a:fillRect/>
          </a:stretch>
        </p:blipFill>
        <p:spPr>
          <a:xfrm>
            <a:off x="7573361" y="4151505"/>
            <a:ext cx="4443135" cy="2303382"/>
          </a:xfrm>
          <a:prstGeom prst="rect">
            <a:avLst/>
          </a:prstGeom>
        </p:spPr>
      </p:pic>
      <p:pic>
        <p:nvPicPr>
          <p:cNvPr id="10" name="Image 9">
            <a:extLst>
              <a:ext uri="{FF2B5EF4-FFF2-40B4-BE49-F238E27FC236}">
                <a16:creationId xmlns:a16="http://schemas.microsoft.com/office/drawing/2014/main" id="{A5C6A7A8-B74D-473F-91C6-DB5981A695EB}"/>
              </a:ext>
            </a:extLst>
          </p:cNvPr>
          <p:cNvPicPr>
            <a:picLocks noChangeAspect="1"/>
          </p:cNvPicPr>
          <p:nvPr/>
        </p:nvPicPr>
        <p:blipFill>
          <a:blip r:embed="rId5"/>
          <a:stretch>
            <a:fillRect/>
          </a:stretch>
        </p:blipFill>
        <p:spPr>
          <a:xfrm>
            <a:off x="3342618" y="4195386"/>
            <a:ext cx="4153737" cy="2276966"/>
          </a:xfrm>
          <a:prstGeom prst="rect">
            <a:avLst/>
          </a:prstGeom>
        </p:spPr>
      </p:pic>
    </p:spTree>
    <p:extLst>
      <p:ext uri="{BB962C8B-B14F-4D97-AF65-F5344CB8AC3E}">
        <p14:creationId xmlns:p14="http://schemas.microsoft.com/office/powerpoint/2010/main" val="2780893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26</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fonctions annexes/statics</a:t>
            </a:r>
          </a:p>
        </p:txBody>
      </p:sp>
      <p:sp>
        <p:nvSpPr>
          <p:cNvPr id="6" name="ZoneTexte 5">
            <a:extLst>
              <a:ext uri="{FF2B5EF4-FFF2-40B4-BE49-F238E27FC236}">
                <a16:creationId xmlns:a16="http://schemas.microsoft.com/office/drawing/2014/main" id="{3FBEC0E1-09AA-463E-91AE-E67BDB99B18D}"/>
              </a:ext>
            </a:extLst>
          </p:cNvPr>
          <p:cNvSpPr txBox="1"/>
          <p:nvPr/>
        </p:nvSpPr>
        <p:spPr>
          <a:xfrm>
            <a:off x="738231" y="1107347"/>
            <a:ext cx="6391493" cy="369332"/>
          </a:xfrm>
          <a:prstGeom prst="rect">
            <a:avLst/>
          </a:prstGeom>
          <a:noFill/>
        </p:spPr>
        <p:txBody>
          <a:bodyPr wrap="none" rtlCol="0">
            <a:spAutoFit/>
          </a:bodyPr>
          <a:lstStyle/>
          <a:p>
            <a:r>
              <a:rPr lang="fr-FR" dirty="0">
                <a:solidFill>
                  <a:schemeClr val="bg1"/>
                </a:solidFill>
              </a:rPr>
              <a:t>Contrainte : Model MVC / CRUD : create read update delete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5574307"/>
            <a:ext cx="10410738" cy="646331"/>
          </a:xfrm>
          <a:prstGeom prst="rect">
            <a:avLst/>
          </a:prstGeom>
          <a:noFill/>
        </p:spPr>
        <p:txBody>
          <a:bodyPr wrap="square" rtlCol="0">
            <a:spAutoFit/>
          </a:bodyPr>
          <a:lstStyle/>
          <a:p>
            <a:r>
              <a:rPr lang="fr-FR" dirty="0">
                <a:solidFill>
                  <a:schemeClr val="bg1"/>
                </a:solidFill>
              </a:rPr>
              <a:t>Fichiers </a:t>
            </a:r>
            <a:r>
              <a:rPr lang="fr-FR" dirty="0" err="1">
                <a:solidFill>
                  <a:schemeClr val="bg1"/>
                </a:solidFill>
              </a:rPr>
              <a:t>Database.php</a:t>
            </a:r>
            <a:r>
              <a:rPr lang="fr-FR" dirty="0">
                <a:solidFill>
                  <a:schemeClr val="bg1"/>
                </a:solidFill>
              </a:rPr>
              <a:t>. Ce fichier se charge d’effectuer la connexion a la </a:t>
            </a:r>
            <a:r>
              <a:rPr lang="fr-FR" dirty="0" err="1">
                <a:solidFill>
                  <a:schemeClr val="bg1"/>
                </a:solidFill>
              </a:rPr>
              <a:t>bdd</a:t>
            </a:r>
            <a:endParaRPr lang="fr-FR" dirty="0">
              <a:solidFill>
                <a:schemeClr val="bg1"/>
              </a:solidFill>
            </a:endParaRPr>
          </a:p>
          <a:p>
            <a:r>
              <a:rPr lang="fr-FR" dirty="0">
                <a:solidFill>
                  <a:schemeClr val="bg1"/>
                </a:solidFill>
              </a:rPr>
              <a:t>Fichier </a:t>
            </a:r>
            <a:r>
              <a:rPr lang="fr-FR" dirty="0" err="1">
                <a:solidFill>
                  <a:schemeClr val="bg1"/>
                </a:solidFill>
              </a:rPr>
              <a:t>http.php</a:t>
            </a:r>
            <a:r>
              <a:rPr lang="fr-FR" dirty="0">
                <a:solidFill>
                  <a:schemeClr val="bg1"/>
                </a:solidFill>
              </a:rPr>
              <a:t>. Ce fichier génère une fonction de redirection.</a:t>
            </a:r>
          </a:p>
        </p:txBody>
      </p:sp>
      <p:pic>
        <p:nvPicPr>
          <p:cNvPr id="5" name="Image 4">
            <a:extLst>
              <a:ext uri="{FF2B5EF4-FFF2-40B4-BE49-F238E27FC236}">
                <a16:creationId xmlns:a16="http://schemas.microsoft.com/office/drawing/2014/main" id="{D9B977AD-6053-4E33-9827-CFC5F02C3B68}"/>
              </a:ext>
            </a:extLst>
          </p:cNvPr>
          <p:cNvPicPr>
            <a:picLocks noChangeAspect="1"/>
          </p:cNvPicPr>
          <p:nvPr/>
        </p:nvPicPr>
        <p:blipFill>
          <a:blip r:embed="rId2"/>
          <a:stretch>
            <a:fillRect/>
          </a:stretch>
        </p:blipFill>
        <p:spPr>
          <a:xfrm>
            <a:off x="804757" y="1552979"/>
            <a:ext cx="5863573" cy="2370873"/>
          </a:xfrm>
          <a:prstGeom prst="rect">
            <a:avLst/>
          </a:prstGeom>
        </p:spPr>
      </p:pic>
      <p:pic>
        <p:nvPicPr>
          <p:cNvPr id="9" name="Image 8">
            <a:extLst>
              <a:ext uri="{FF2B5EF4-FFF2-40B4-BE49-F238E27FC236}">
                <a16:creationId xmlns:a16="http://schemas.microsoft.com/office/drawing/2014/main" id="{62043E7D-DCA3-4BE8-9E91-409BCE4115DE}"/>
              </a:ext>
            </a:extLst>
          </p:cNvPr>
          <p:cNvPicPr>
            <a:picLocks noChangeAspect="1"/>
          </p:cNvPicPr>
          <p:nvPr/>
        </p:nvPicPr>
        <p:blipFill>
          <a:blip r:embed="rId3"/>
          <a:stretch>
            <a:fillRect/>
          </a:stretch>
        </p:blipFill>
        <p:spPr>
          <a:xfrm>
            <a:off x="6704682" y="1552979"/>
            <a:ext cx="4477425" cy="2370873"/>
          </a:xfrm>
          <a:prstGeom prst="rect">
            <a:avLst/>
          </a:prstGeom>
        </p:spPr>
      </p:pic>
    </p:spTree>
    <p:extLst>
      <p:ext uri="{BB962C8B-B14F-4D97-AF65-F5344CB8AC3E}">
        <p14:creationId xmlns:p14="http://schemas.microsoft.com/office/powerpoint/2010/main" val="3048588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27</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Appel d’une méthode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532178" y="3489821"/>
            <a:ext cx="10410738" cy="2308324"/>
          </a:xfrm>
          <a:prstGeom prst="rect">
            <a:avLst/>
          </a:prstGeom>
          <a:noFill/>
        </p:spPr>
        <p:txBody>
          <a:bodyPr wrap="square" rtlCol="0">
            <a:spAutoFit/>
          </a:bodyPr>
          <a:lstStyle/>
          <a:p>
            <a:r>
              <a:rPr lang="fr-FR" dirty="0">
                <a:solidFill>
                  <a:schemeClr val="bg1"/>
                </a:solidFill>
              </a:rPr>
              <a:t>Clique sur le lien « lire la suite »</a:t>
            </a:r>
          </a:p>
          <a:p>
            <a:endParaRPr lang="fr-FR" dirty="0">
              <a:solidFill>
                <a:schemeClr val="bg1"/>
              </a:solidFill>
            </a:endParaRPr>
          </a:p>
          <a:p>
            <a:r>
              <a:rPr lang="fr-FR" dirty="0">
                <a:solidFill>
                  <a:schemeClr val="bg1"/>
                </a:solidFill>
                <a:hlinkClick r:id="rId2">
                  <a:extLst>
                    <a:ext uri="{A12FA001-AC4F-418D-AE19-62706E023703}">
                      <ahyp:hlinkClr xmlns:ahyp="http://schemas.microsoft.com/office/drawing/2018/hyperlinkcolor" val="tx"/>
                    </a:ext>
                  </a:extLst>
                </a:hlinkClick>
              </a:rPr>
              <a:t>http://formationoc.fr/index.php?controller=article&amp;task=show&amp;id=157</a:t>
            </a:r>
            <a:endParaRPr lang="fr-FR" dirty="0">
              <a:solidFill>
                <a:schemeClr val="bg1"/>
              </a:solidFill>
            </a:endParaRPr>
          </a:p>
          <a:p>
            <a:endParaRPr lang="fr-FR" dirty="0">
              <a:solidFill>
                <a:schemeClr val="bg1"/>
              </a:solidFill>
            </a:endParaRPr>
          </a:p>
          <a:p>
            <a:r>
              <a:rPr lang="fr-FR" dirty="0">
                <a:solidFill>
                  <a:schemeClr val="bg1"/>
                </a:solidFill>
              </a:rPr>
              <a:t>Comme vu précédemment : nom du controller « article » et task « show » sont récupérés en get dans l’url ainsi que l’id de l’article que l’on veut afficher</a:t>
            </a:r>
          </a:p>
          <a:p>
            <a:endParaRPr lang="fr-FR" dirty="0">
              <a:solidFill>
                <a:schemeClr val="bg1"/>
              </a:solidFill>
            </a:endParaRPr>
          </a:p>
          <a:p>
            <a:endParaRPr lang="fr-FR" dirty="0">
              <a:solidFill>
                <a:schemeClr val="bg1"/>
              </a:solidFill>
            </a:endParaRPr>
          </a:p>
        </p:txBody>
      </p:sp>
      <p:pic>
        <p:nvPicPr>
          <p:cNvPr id="8" name="Image 7">
            <a:extLst>
              <a:ext uri="{FF2B5EF4-FFF2-40B4-BE49-F238E27FC236}">
                <a16:creationId xmlns:a16="http://schemas.microsoft.com/office/drawing/2014/main" id="{A657D376-7B88-4C12-B3BF-C27FE11BCCB6}"/>
              </a:ext>
            </a:extLst>
          </p:cNvPr>
          <p:cNvPicPr>
            <a:picLocks noChangeAspect="1"/>
          </p:cNvPicPr>
          <p:nvPr/>
        </p:nvPicPr>
        <p:blipFill>
          <a:blip r:embed="rId3"/>
          <a:stretch>
            <a:fillRect/>
          </a:stretch>
        </p:blipFill>
        <p:spPr>
          <a:xfrm>
            <a:off x="607679" y="637363"/>
            <a:ext cx="5781023" cy="2852458"/>
          </a:xfrm>
          <a:prstGeom prst="rect">
            <a:avLst/>
          </a:prstGeom>
        </p:spPr>
      </p:pic>
    </p:spTree>
    <p:extLst>
      <p:ext uri="{BB962C8B-B14F-4D97-AF65-F5344CB8AC3E}">
        <p14:creationId xmlns:p14="http://schemas.microsoft.com/office/powerpoint/2010/main" val="1569045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28</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Appel d’une méthode</a:t>
            </a:r>
          </a:p>
        </p:txBody>
      </p:sp>
      <p:sp>
        <p:nvSpPr>
          <p:cNvPr id="7" name="ZoneTexte 6">
            <a:extLst>
              <a:ext uri="{FF2B5EF4-FFF2-40B4-BE49-F238E27FC236}">
                <a16:creationId xmlns:a16="http://schemas.microsoft.com/office/drawing/2014/main" id="{97952F42-0018-4187-8669-8B26086CC294}"/>
              </a:ext>
            </a:extLst>
          </p:cNvPr>
          <p:cNvSpPr txBox="1"/>
          <p:nvPr/>
        </p:nvSpPr>
        <p:spPr>
          <a:xfrm>
            <a:off x="414732" y="4250460"/>
            <a:ext cx="9777892" cy="2862322"/>
          </a:xfrm>
          <a:prstGeom prst="rect">
            <a:avLst/>
          </a:prstGeom>
          <a:noFill/>
        </p:spPr>
        <p:txBody>
          <a:bodyPr wrap="square" rtlCol="0">
            <a:spAutoFit/>
          </a:bodyPr>
          <a:lstStyle/>
          <a:p>
            <a:r>
              <a:rPr lang="fr-FR" dirty="0">
                <a:solidFill>
                  <a:schemeClr val="bg1"/>
                </a:solidFill>
              </a:rPr>
              <a:t>Clique sur le lien « lire la suite »</a:t>
            </a:r>
          </a:p>
          <a:p>
            <a:endParaRPr lang="fr-FR" dirty="0">
              <a:solidFill>
                <a:schemeClr val="bg1"/>
              </a:solidFill>
            </a:endParaRPr>
          </a:p>
          <a:p>
            <a:r>
              <a:rPr lang="fr-FR" dirty="0">
                <a:solidFill>
                  <a:schemeClr val="bg1"/>
                </a:solidFill>
                <a:hlinkClick r:id="rId2">
                  <a:extLst>
                    <a:ext uri="{A12FA001-AC4F-418D-AE19-62706E023703}">
                      <ahyp:hlinkClr xmlns:ahyp="http://schemas.microsoft.com/office/drawing/2018/hyperlinkcolor" val="tx"/>
                    </a:ext>
                  </a:extLst>
                </a:hlinkClick>
              </a:rPr>
              <a:t>http://formationoc.fr/index.php?controller=article&amp;task=show&amp;id=157</a:t>
            </a:r>
            <a:endParaRPr lang="fr-FR" dirty="0">
              <a:solidFill>
                <a:schemeClr val="bg1"/>
              </a:solidFill>
            </a:endParaRPr>
          </a:p>
          <a:p>
            <a:endParaRPr lang="fr-FR" dirty="0">
              <a:solidFill>
                <a:schemeClr val="bg1"/>
              </a:solidFill>
            </a:endParaRPr>
          </a:p>
          <a:p>
            <a:r>
              <a:rPr lang="fr-FR" dirty="0">
                <a:solidFill>
                  <a:schemeClr val="bg1"/>
                </a:solidFill>
              </a:rPr>
              <a:t>Comme vu précédemment : nom du controller « article » et task « show » sont récupérés en get dans l’url ainsi que l’id de l’article que l’on veut afficher</a:t>
            </a:r>
          </a:p>
          <a:p>
            <a:endParaRPr lang="fr-FR" dirty="0">
              <a:solidFill>
                <a:schemeClr val="bg1"/>
              </a:solidFill>
            </a:endParaRPr>
          </a:p>
          <a:p>
            <a:r>
              <a:rPr lang="fr-FR" dirty="0">
                <a:solidFill>
                  <a:schemeClr val="bg1"/>
                </a:solidFill>
              </a:rPr>
              <a:t>Résultat : affichage de l’article en question</a:t>
            </a:r>
          </a:p>
          <a:p>
            <a:endParaRPr lang="fr-FR" dirty="0">
              <a:solidFill>
                <a:schemeClr val="bg1"/>
              </a:solidFill>
            </a:endParaRPr>
          </a:p>
          <a:p>
            <a:endParaRPr lang="fr-FR" dirty="0">
              <a:solidFill>
                <a:schemeClr val="bg1"/>
              </a:solidFill>
            </a:endParaRPr>
          </a:p>
        </p:txBody>
      </p:sp>
      <p:pic>
        <p:nvPicPr>
          <p:cNvPr id="4" name="Image 3">
            <a:extLst>
              <a:ext uri="{FF2B5EF4-FFF2-40B4-BE49-F238E27FC236}">
                <a16:creationId xmlns:a16="http://schemas.microsoft.com/office/drawing/2014/main" id="{4E2061ED-CE5E-4038-BABD-7FBF7D56B4CF}"/>
              </a:ext>
            </a:extLst>
          </p:cNvPr>
          <p:cNvPicPr>
            <a:picLocks noChangeAspect="1"/>
          </p:cNvPicPr>
          <p:nvPr/>
        </p:nvPicPr>
        <p:blipFill>
          <a:blip r:embed="rId3"/>
          <a:stretch>
            <a:fillRect/>
          </a:stretch>
        </p:blipFill>
        <p:spPr>
          <a:xfrm>
            <a:off x="679509" y="668548"/>
            <a:ext cx="8514825" cy="3415857"/>
          </a:xfrm>
          <a:prstGeom prst="rect">
            <a:avLst/>
          </a:prstGeom>
        </p:spPr>
      </p:pic>
    </p:spTree>
    <p:extLst>
      <p:ext uri="{BB962C8B-B14F-4D97-AF65-F5344CB8AC3E}">
        <p14:creationId xmlns:p14="http://schemas.microsoft.com/office/powerpoint/2010/main" val="40256669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29</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607679" y="299216"/>
            <a:ext cx="5893789" cy="369332"/>
          </a:xfrm>
          <a:prstGeom prst="rect">
            <a:avLst/>
          </a:prstGeom>
          <a:noFill/>
        </p:spPr>
        <p:txBody>
          <a:bodyPr wrap="square" rtlCol="0">
            <a:spAutoFit/>
          </a:bodyPr>
          <a:lstStyle/>
          <a:p>
            <a:r>
              <a:rPr lang="fr-FR" dirty="0">
                <a:solidFill>
                  <a:schemeClr val="bg1"/>
                </a:solidFill>
              </a:rPr>
              <a:t>Présentation du code – Axes d’améliorations</a:t>
            </a:r>
          </a:p>
        </p:txBody>
      </p:sp>
      <p:sp>
        <p:nvSpPr>
          <p:cNvPr id="7" name="ZoneTexte 6">
            <a:extLst>
              <a:ext uri="{FF2B5EF4-FFF2-40B4-BE49-F238E27FC236}">
                <a16:creationId xmlns:a16="http://schemas.microsoft.com/office/drawing/2014/main" id="{97952F42-0018-4187-8669-8B26086CC294}"/>
              </a:ext>
            </a:extLst>
          </p:cNvPr>
          <p:cNvSpPr txBox="1"/>
          <p:nvPr/>
        </p:nvSpPr>
        <p:spPr>
          <a:xfrm>
            <a:off x="607679" y="1112978"/>
            <a:ext cx="9777892" cy="1477328"/>
          </a:xfrm>
          <a:prstGeom prst="rect">
            <a:avLst/>
          </a:prstGeom>
          <a:noFill/>
        </p:spPr>
        <p:txBody>
          <a:bodyPr wrap="square" rtlCol="0">
            <a:spAutoFit/>
          </a:bodyPr>
          <a:lstStyle/>
          <a:p>
            <a:r>
              <a:rPr lang="fr-FR" dirty="0">
                <a:solidFill>
                  <a:schemeClr val="bg1"/>
                </a:solidFill>
              </a:rPr>
              <a:t>1 : Système d’utilisateur complet =&gt; pour le moment un seul compte admin.</a:t>
            </a:r>
          </a:p>
          <a:p>
            <a:endParaRPr lang="fr-FR" dirty="0">
              <a:solidFill>
                <a:schemeClr val="bg1"/>
              </a:solidFill>
            </a:endParaRPr>
          </a:p>
          <a:p>
            <a:r>
              <a:rPr lang="fr-FR" dirty="0">
                <a:solidFill>
                  <a:schemeClr val="bg1"/>
                </a:solidFill>
              </a:rPr>
              <a:t>2 : Travail sur l’ux =&gt; pour le moment génération des erreurs en brut avec un die().</a:t>
            </a:r>
          </a:p>
          <a:p>
            <a:endParaRPr lang="fr-FR" dirty="0">
              <a:solidFill>
                <a:schemeClr val="bg1"/>
              </a:solidFill>
            </a:endParaRPr>
          </a:p>
          <a:p>
            <a:r>
              <a:rPr lang="fr-FR" dirty="0">
                <a:solidFill>
                  <a:schemeClr val="bg1"/>
                </a:solidFill>
              </a:rPr>
              <a:t>3 : Limitation du nombre de signalement possible. </a:t>
            </a:r>
          </a:p>
        </p:txBody>
      </p:sp>
    </p:spTree>
    <p:extLst>
      <p:ext uri="{BB962C8B-B14F-4D97-AF65-F5344CB8AC3E}">
        <p14:creationId xmlns:p14="http://schemas.microsoft.com/office/powerpoint/2010/main" val="3802284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BD8413-C238-49D7-A4E1-E8FEF1811A0E}"/>
              </a:ext>
            </a:extLst>
          </p:cNvPr>
          <p:cNvSpPr>
            <a:spLocks noGrp="1"/>
          </p:cNvSpPr>
          <p:nvPr>
            <p:ph type="title"/>
          </p:nvPr>
        </p:nvSpPr>
        <p:spPr>
          <a:xfrm>
            <a:off x="342646" y="1600199"/>
            <a:ext cx="7781544" cy="859055"/>
          </a:xfrm>
        </p:spPr>
        <p:txBody>
          <a:bodyPr rtlCol="0">
            <a:normAutofit fontScale="90000"/>
          </a:bodyPr>
          <a:lstStyle/>
          <a:p>
            <a:pPr rtl="0"/>
            <a:r>
              <a:rPr lang="fr-FR" dirty="0"/>
              <a:t>Partie 1 : Présentation du site + </a:t>
            </a:r>
            <a:r>
              <a:rPr lang="fr-FR" dirty="0" err="1"/>
              <a:t>demo</a:t>
            </a:r>
            <a:r>
              <a:rPr lang="fr-FR" dirty="0"/>
              <a:t>.</a:t>
            </a:r>
          </a:p>
        </p:txBody>
      </p:sp>
      <p:sp>
        <p:nvSpPr>
          <p:cNvPr id="2" name="Espace réservé du numéro de diapositive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fr-FR" smtClean="0"/>
              <a:pPr rtl="0"/>
              <a:t>3</a:t>
            </a:fld>
            <a:endParaRPr lang="fr-FR"/>
          </a:p>
        </p:txBody>
      </p:sp>
    </p:spTree>
    <p:extLst>
      <p:ext uri="{BB962C8B-B14F-4D97-AF65-F5344CB8AC3E}">
        <p14:creationId xmlns:p14="http://schemas.microsoft.com/office/powerpoint/2010/main" val="394579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BD8413-C238-49D7-A4E1-E8FEF1811A0E}"/>
              </a:ext>
            </a:extLst>
          </p:cNvPr>
          <p:cNvSpPr>
            <a:spLocks noGrp="1"/>
          </p:cNvSpPr>
          <p:nvPr>
            <p:ph type="title"/>
          </p:nvPr>
        </p:nvSpPr>
        <p:spPr>
          <a:xfrm>
            <a:off x="259518" y="1111826"/>
            <a:ext cx="9248163" cy="859055"/>
          </a:xfrm>
        </p:spPr>
        <p:txBody>
          <a:bodyPr rtlCol="0">
            <a:normAutofit fontScale="90000"/>
          </a:bodyPr>
          <a:lstStyle/>
          <a:p>
            <a:pPr rtl="0"/>
            <a:r>
              <a:rPr lang="fr-FR" dirty="0"/>
              <a:t>Partie 2 : Questions/réponses</a:t>
            </a:r>
          </a:p>
        </p:txBody>
      </p:sp>
      <p:sp>
        <p:nvSpPr>
          <p:cNvPr id="5" name="Espace réservé du texte 4">
            <a:extLst>
              <a:ext uri="{FF2B5EF4-FFF2-40B4-BE49-F238E27FC236}">
                <a16:creationId xmlns:a16="http://schemas.microsoft.com/office/drawing/2014/main" id="{0A95F4DE-39B7-4CE2-BC1E-8B8AE662A895}"/>
              </a:ext>
            </a:extLst>
          </p:cNvPr>
          <p:cNvSpPr>
            <a:spLocks noGrp="1"/>
          </p:cNvSpPr>
          <p:nvPr>
            <p:ph type="body" idx="1"/>
          </p:nvPr>
        </p:nvSpPr>
        <p:spPr>
          <a:xfrm>
            <a:off x="259518" y="3154679"/>
            <a:ext cx="8582314" cy="1458884"/>
          </a:xfrm>
        </p:spPr>
        <p:txBody>
          <a:bodyPr rtlCol="0">
            <a:normAutofit/>
          </a:bodyPr>
          <a:lstStyle/>
          <a:p>
            <a:pPr fontAlgn="ctr"/>
            <a:r>
              <a:rPr lang="fr-FR" sz="3600" b="1" dirty="0">
                <a:solidFill>
                  <a:schemeClr val="bg1"/>
                </a:solidFill>
              </a:rPr>
              <a:t>Posez moi vos questions !</a:t>
            </a:r>
            <a:endParaRPr lang="fr-FR" sz="3600" dirty="0">
              <a:solidFill>
                <a:schemeClr val="bg1"/>
              </a:solidFill>
            </a:endParaRPr>
          </a:p>
        </p:txBody>
      </p:sp>
      <p:sp>
        <p:nvSpPr>
          <p:cNvPr id="2" name="Espace réservé du numéro de diapositive 1">
            <a:extLst>
              <a:ext uri="{FF2B5EF4-FFF2-40B4-BE49-F238E27FC236}">
                <a16:creationId xmlns:a16="http://schemas.microsoft.com/office/drawing/2014/main" id="{0B24BF10-2B55-43AB-9F77-F1A1410384A9}"/>
              </a:ext>
            </a:extLst>
          </p:cNvPr>
          <p:cNvSpPr>
            <a:spLocks noGrp="1"/>
          </p:cNvSpPr>
          <p:nvPr>
            <p:ph type="sldNum" sz="quarter" idx="12"/>
          </p:nvPr>
        </p:nvSpPr>
        <p:spPr/>
        <p:txBody>
          <a:bodyPr rtlCol="0"/>
          <a:lstStyle/>
          <a:p>
            <a:pPr rtl="0"/>
            <a:fld id="{C263D6C4-4840-40CC-AC84-17E24B3B7BDE}" type="slidenum">
              <a:rPr lang="fr-FR" smtClean="0"/>
              <a:pPr rtl="0"/>
              <a:t>30</a:t>
            </a:fld>
            <a:endParaRPr lang="fr-FR"/>
          </a:p>
        </p:txBody>
      </p:sp>
    </p:spTree>
    <p:extLst>
      <p:ext uri="{BB962C8B-B14F-4D97-AF65-F5344CB8AC3E}">
        <p14:creationId xmlns:p14="http://schemas.microsoft.com/office/powerpoint/2010/main" val="241416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BE5BF-9922-45FB-8F3F-4446D40A051B}"/>
              </a:ext>
            </a:extLst>
          </p:cNvPr>
          <p:cNvSpPr>
            <a:spLocks noGrp="1"/>
          </p:cNvSpPr>
          <p:nvPr>
            <p:ph type="ctrTitle"/>
          </p:nvPr>
        </p:nvSpPr>
        <p:spPr/>
        <p:txBody>
          <a:bodyPr rtlCol="0"/>
          <a:lstStyle/>
          <a:p>
            <a:pPr rtl="0"/>
            <a:r>
              <a:rPr lang="fr-FR"/>
              <a:t>Merci</a:t>
            </a:r>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4</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a:t>
            </a:r>
          </a:p>
        </p:txBody>
      </p:sp>
      <p:pic>
        <p:nvPicPr>
          <p:cNvPr id="5" name="Image 4">
            <a:extLst>
              <a:ext uri="{FF2B5EF4-FFF2-40B4-BE49-F238E27FC236}">
                <a16:creationId xmlns:a16="http://schemas.microsoft.com/office/drawing/2014/main" id="{EF82615E-1CD3-4AEA-B92F-35CBB14DDDB4}"/>
              </a:ext>
            </a:extLst>
          </p:cNvPr>
          <p:cNvPicPr>
            <a:picLocks noChangeAspect="1"/>
          </p:cNvPicPr>
          <p:nvPr/>
        </p:nvPicPr>
        <p:blipFill>
          <a:blip r:embed="rId2"/>
          <a:stretch>
            <a:fillRect/>
          </a:stretch>
        </p:blipFill>
        <p:spPr>
          <a:xfrm>
            <a:off x="318971" y="1023456"/>
            <a:ext cx="10036169" cy="4952022"/>
          </a:xfrm>
          <a:prstGeom prst="rect">
            <a:avLst/>
          </a:prstGeom>
        </p:spPr>
      </p:pic>
    </p:spTree>
    <p:extLst>
      <p:ext uri="{BB962C8B-B14F-4D97-AF65-F5344CB8AC3E}">
        <p14:creationId xmlns:p14="http://schemas.microsoft.com/office/powerpoint/2010/main" val="280514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p:txBody>
          <a:bodyPr/>
          <a:lstStyle/>
          <a:p>
            <a:pPr rtl="0"/>
            <a:fld id="{C263D6C4-4840-40CC-AC84-17E24B3B7BDE}" type="slidenum">
              <a:rPr lang="fr-FR" noProof="0" smtClean="0"/>
              <a:pPr rtl="0"/>
              <a:t>5</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a:t>
            </a:r>
          </a:p>
        </p:txBody>
      </p:sp>
      <p:pic>
        <p:nvPicPr>
          <p:cNvPr id="4" name="Image 3">
            <a:extLst>
              <a:ext uri="{FF2B5EF4-FFF2-40B4-BE49-F238E27FC236}">
                <a16:creationId xmlns:a16="http://schemas.microsoft.com/office/drawing/2014/main" id="{C0D9FA8D-F3BB-4E88-8C5E-406379B962EB}"/>
              </a:ext>
            </a:extLst>
          </p:cNvPr>
          <p:cNvPicPr>
            <a:picLocks noChangeAspect="1"/>
          </p:cNvPicPr>
          <p:nvPr/>
        </p:nvPicPr>
        <p:blipFill>
          <a:blip r:embed="rId2"/>
          <a:stretch>
            <a:fillRect/>
          </a:stretch>
        </p:blipFill>
        <p:spPr>
          <a:xfrm>
            <a:off x="318971" y="1062998"/>
            <a:ext cx="9361923" cy="4612051"/>
          </a:xfrm>
          <a:prstGeom prst="rect">
            <a:avLst/>
          </a:prstGeom>
        </p:spPr>
      </p:pic>
      <p:sp>
        <p:nvSpPr>
          <p:cNvPr id="2" name="ZoneTexte 1">
            <a:extLst>
              <a:ext uri="{FF2B5EF4-FFF2-40B4-BE49-F238E27FC236}">
                <a16:creationId xmlns:a16="http://schemas.microsoft.com/office/drawing/2014/main" id="{F5BB3368-60FA-4277-8103-ACAE63D506F9}"/>
              </a:ext>
            </a:extLst>
          </p:cNvPr>
          <p:cNvSpPr txBox="1"/>
          <p:nvPr/>
        </p:nvSpPr>
        <p:spPr>
          <a:xfrm>
            <a:off x="385894" y="5670958"/>
            <a:ext cx="7298422" cy="646331"/>
          </a:xfrm>
          <a:prstGeom prst="rect">
            <a:avLst/>
          </a:prstGeom>
          <a:noFill/>
        </p:spPr>
        <p:txBody>
          <a:bodyPr wrap="square" rtlCol="0">
            <a:spAutoFit/>
          </a:bodyPr>
          <a:lstStyle/>
          <a:p>
            <a:r>
              <a:rPr lang="fr-FR" dirty="0">
                <a:solidFill>
                  <a:schemeClr val="bg1"/>
                </a:solidFill>
              </a:rPr>
              <a:t>Les 3 encarts sont généré par une boucle </a:t>
            </a:r>
            <a:r>
              <a:rPr lang="fr-FR" dirty="0" err="1">
                <a:solidFill>
                  <a:schemeClr val="bg1"/>
                </a:solidFill>
              </a:rPr>
              <a:t>php</a:t>
            </a:r>
            <a:r>
              <a:rPr lang="fr-FR" dirty="0">
                <a:solidFill>
                  <a:schemeClr val="bg1"/>
                </a:solidFill>
              </a:rPr>
              <a:t> et personnalisés en javascript</a:t>
            </a:r>
          </a:p>
        </p:txBody>
      </p:sp>
    </p:spTree>
    <p:extLst>
      <p:ext uri="{BB962C8B-B14F-4D97-AF65-F5344CB8AC3E}">
        <p14:creationId xmlns:p14="http://schemas.microsoft.com/office/powerpoint/2010/main" val="3957374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6</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a:t>
            </a:r>
          </a:p>
        </p:txBody>
      </p:sp>
      <p:pic>
        <p:nvPicPr>
          <p:cNvPr id="9" name="Image 8">
            <a:extLst>
              <a:ext uri="{FF2B5EF4-FFF2-40B4-BE49-F238E27FC236}">
                <a16:creationId xmlns:a16="http://schemas.microsoft.com/office/drawing/2014/main" id="{7653E918-D2CF-42D4-83A4-4B1E20B89BAE}"/>
              </a:ext>
            </a:extLst>
          </p:cNvPr>
          <p:cNvPicPr>
            <a:picLocks noChangeAspect="1"/>
          </p:cNvPicPr>
          <p:nvPr/>
        </p:nvPicPr>
        <p:blipFill>
          <a:blip r:embed="rId2"/>
          <a:stretch>
            <a:fillRect/>
          </a:stretch>
        </p:blipFill>
        <p:spPr>
          <a:xfrm>
            <a:off x="318971" y="1168139"/>
            <a:ext cx="10523336" cy="4368595"/>
          </a:xfrm>
          <a:prstGeom prst="rect">
            <a:avLst/>
          </a:prstGeom>
        </p:spPr>
      </p:pic>
    </p:spTree>
    <p:extLst>
      <p:ext uri="{BB962C8B-B14F-4D97-AF65-F5344CB8AC3E}">
        <p14:creationId xmlns:p14="http://schemas.microsoft.com/office/powerpoint/2010/main" val="46233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7</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a:t>
            </a:r>
          </a:p>
        </p:txBody>
      </p:sp>
      <p:pic>
        <p:nvPicPr>
          <p:cNvPr id="4" name="Image 3">
            <a:extLst>
              <a:ext uri="{FF2B5EF4-FFF2-40B4-BE49-F238E27FC236}">
                <a16:creationId xmlns:a16="http://schemas.microsoft.com/office/drawing/2014/main" id="{E34C8FA4-BF27-459C-ABDC-95F599C4861B}"/>
              </a:ext>
            </a:extLst>
          </p:cNvPr>
          <p:cNvPicPr>
            <a:picLocks noChangeAspect="1"/>
          </p:cNvPicPr>
          <p:nvPr/>
        </p:nvPicPr>
        <p:blipFill>
          <a:blip r:embed="rId2"/>
          <a:stretch>
            <a:fillRect/>
          </a:stretch>
        </p:blipFill>
        <p:spPr>
          <a:xfrm>
            <a:off x="318971" y="983019"/>
            <a:ext cx="10640037" cy="5255922"/>
          </a:xfrm>
          <a:prstGeom prst="rect">
            <a:avLst/>
          </a:prstGeom>
        </p:spPr>
      </p:pic>
    </p:spTree>
    <p:extLst>
      <p:ext uri="{BB962C8B-B14F-4D97-AF65-F5344CB8AC3E}">
        <p14:creationId xmlns:p14="http://schemas.microsoft.com/office/powerpoint/2010/main" val="618595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8</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a:t>
            </a:r>
          </a:p>
        </p:txBody>
      </p:sp>
      <p:pic>
        <p:nvPicPr>
          <p:cNvPr id="5" name="Image 4">
            <a:extLst>
              <a:ext uri="{FF2B5EF4-FFF2-40B4-BE49-F238E27FC236}">
                <a16:creationId xmlns:a16="http://schemas.microsoft.com/office/drawing/2014/main" id="{6687F475-0240-46F8-81F5-0682AC4287FA}"/>
              </a:ext>
            </a:extLst>
          </p:cNvPr>
          <p:cNvPicPr>
            <a:picLocks noChangeAspect="1"/>
          </p:cNvPicPr>
          <p:nvPr/>
        </p:nvPicPr>
        <p:blipFill>
          <a:blip r:embed="rId2"/>
          <a:stretch>
            <a:fillRect/>
          </a:stretch>
        </p:blipFill>
        <p:spPr>
          <a:xfrm>
            <a:off x="318971" y="1269834"/>
            <a:ext cx="10617666" cy="4929630"/>
          </a:xfrm>
          <a:prstGeom prst="rect">
            <a:avLst/>
          </a:prstGeom>
        </p:spPr>
      </p:pic>
    </p:spTree>
    <p:extLst>
      <p:ext uri="{BB962C8B-B14F-4D97-AF65-F5344CB8AC3E}">
        <p14:creationId xmlns:p14="http://schemas.microsoft.com/office/powerpoint/2010/main" val="414541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AFAC637A-4CE9-4560-B33E-99ACE100F136}"/>
              </a:ext>
            </a:extLst>
          </p:cNvPr>
          <p:cNvSpPr>
            <a:spLocks noGrp="1"/>
          </p:cNvSpPr>
          <p:nvPr>
            <p:ph type="sldNum" sz="quarter" idx="12"/>
          </p:nvPr>
        </p:nvSpPr>
        <p:spPr>
          <a:xfrm>
            <a:off x="11252200" y="6315075"/>
            <a:ext cx="406400" cy="365125"/>
          </a:xfrm>
        </p:spPr>
        <p:txBody>
          <a:bodyPr/>
          <a:lstStyle/>
          <a:p>
            <a:pPr rtl="0"/>
            <a:fld id="{C263D6C4-4840-40CC-AC84-17E24B3B7BDE}" type="slidenum">
              <a:rPr lang="fr-FR" noProof="0" smtClean="0"/>
              <a:pPr rtl="0"/>
              <a:t>9</a:t>
            </a:fld>
            <a:endParaRPr lang="fr-FR" noProof="0"/>
          </a:p>
        </p:txBody>
      </p:sp>
      <p:sp>
        <p:nvSpPr>
          <p:cNvPr id="15" name="ZoneTexte 14">
            <a:extLst>
              <a:ext uri="{FF2B5EF4-FFF2-40B4-BE49-F238E27FC236}">
                <a16:creationId xmlns:a16="http://schemas.microsoft.com/office/drawing/2014/main" id="{0F0B4C4C-7F1E-4ED9-842B-C9D915769217}"/>
              </a:ext>
            </a:extLst>
          </p:cNvPr>
          <p:cNvSpPr txBox="1"/>
          <p:nvPr/>
        </p:nvSpPr>
        <p:spPr>
          <a:xfrm>
            <a:off x="318971" y="488372"/>
            <a:ext cx="2722395" cy="369332"/>
          </a:xfrm>
          <a:prstGeom prst="rect">
            <a:avLst/>
          </a:prstGeom>
          <a:noFill/>
        </p:spPr>
        <p:txBody>
          <a:bodyPr wrap="square" rtlCol="0">
            <a:spAutoFit/>
          </a:bodyPr>
          <a:lstStyle/>
          <a:p>
            <a:r>
              <a:rPr lang="fr-FR" dirty="0">
                <a:solidFill>
                  <a:schemeClr val="bg1"/>
                </a:solidFill>
              </a:rPr>
              <a:t>Le site - responsive</a:t>
            </a:r>
          </a:p>
        </p:txBody>
      </p:sp>
      <p:pic>
        <p:nvPicPr>
          <p:cNvPr id="4" name="Image 3">
            <a:extLst>
              <a:ext uri="{FF2B5EF4-FFF2-40B4-BE49-F238E27FC236}">
                <a16:creationId xmlns:a16="http://schemas.microsoft.com/office/drawing/2014/main" id="{E867FA33-81A4-4053-8D86-8D2C7568175A}"/>
              </a:ext>
            </a:extLst>
          </p:cNvPr>
          <p:cNvPicPr>
            <a:picLocks noChangeAspect="1"/>
          </p:cNvPicPr>
          <p:nvPr/>
        </p:nvPicPr>
        <p:blipFill>
          <a:blip r:embed="rId2"/>
          <a:stretch>
            <a:fillRect/>
          </a:stretch>
        </p:blipFill>
        <p:spPr>
          <a:xfrm>
            <a:off x="998479" y="1174822"/>
            <a:ext cx="3193689" cy="5322815"/>
          </a:xfrm>
          <a:prstGeom prst="rect">
            <a:avLst/>
          </a:prstGeom>
        </p:spPr>
      </p:pic>
      <p:pic>
        <p:nvPicPr>
          <p:cNvPr id="7" name="Image 6">
            <a:extLst>
              <a:ext uri="{FF2B5EF4-FFF2-40B4-BE49-F238E27FC236}">
                <a16:creationId xmlns:a16="http://schemas.microsoft.com/office/drawing/2014/main" id="{DD04B7B9-027B-4191-8184-267FEEF6C27E}"/>
              </a:ext>
            </a:extLst>
          </p:cNvPr>
          <p:cNvPicPr>
            <a:picLocks noChangeAspect="1"/>
          </p:cNvPicPr>
          <p:nvPr/>
        </p:nvPicPr>
        <p:blipFill>
          <a:blip r:embed="rId3"/>
          <a:stretch>
            <a:fillRect/>
          </a:stretch>
        </p:blipFill>
        <p:spPr>
          <a:xfrm>
            <a:off x="7567277" y="1174822"/>
            <a:ext cx="2651551" cy="5322815"/>
          </a:xfrm>
          <a:prstGeom prst="rect">
            <a:avLst/>
          </a:prstGeom>
        </p:spPr>
      </p:pic>
    </p:spTree>
    <p:extLst>
      <p:ext uri="{BB962C8B-B14F-4D97-AF65-F5344CB8AC3E}">
        <p14:creationId xmlns:p14="http://schemas.microsoft.com/office/powerpoint/2010/main" val="42341013"/>
      </p:ext>
    </p:extLst>
  </p:cSld>
  <p:clrMapOvr>
    <a:masterClrMapping/>
  </p:clrMapOvr>
</p:sld>
</file>

<file path=ppt/theme/theme1.xml><?xml version="1.0" encoding="utf-8"?>
<a:theme xmlns:a="http://schemas.openxmlformats.org/drawingml/2006/main" name="Thème Offic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0677498_TF66687569" id="{787900FF-6872-4441-B598-37355B1445EE}" vid="{F772BB80-56EE-4656-A7E3-611E117A189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A95DE24-D6C3-4A00-9085-D9594C193AE1}">
  <ds:schemaRefs>
    <ds:schemaRef ds:uri="http://schemas.microsoft.com/sharepoint/v3/contenttype/forms"/>
  </ds:schemaRefs>
</ds:datastoreItem>
</file>

<file path=customXml/itemProps2.xml><?xml version="1.0" encoding="utf-8"?>
<ds:datastoreItem xmlns:ds="http://schemas.openxmlformats.org/officeDocument/2006/customXml" ds:itemID="{6B67ACAB-C3DC-429D-A23C-0723C084FE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992231-163D-4428-A2B8-DA1FE0274129}">
  <ds:schemaRefs>
    <ds:schemaRef ds:uri="http://purl.org/dc/elements/1.1/"/>
    <ds:schemaRef ds:uri="http://purl.org/dc/dcmitype/"/>
    <ds:schemaRef ds:uri="http://schemas.microsoft.com/sharepoint/v3"/>
    <ds:schemaRef ds:uri="http://schemas.microsoft.com/office/2006/documentManagement/types"/>
    <ds:schemaRef ds:uri="http://purl.org/dc/terms/"/>
    <ds:schemaRef ds:uri="http://schemas.microsoft.com/office/2006/metadata/properties"/>
    <ds:schemaRef ds:uri="http://www.w3.org/XML/1998/namespace"/>
    <ds:schemaRef ds:uri="http://schemas.openxmlformats.org/package/2006/metadata/core-properties"/>
    <ds:schemaRef ds:uri="http://schemas.microsoft.com/office/infopath/2007/PartnerControls"/>
    <ds:schemaRef ds:uri="fb0879af-3eba-417a-a55a-ffe6dcd6ca77"/>
    <ds:schemaRef ds:uri="6dc4bcd6-49db-4c07-9060-8acfc67cef9f"/>
  </ds:schemaRefs>
</ds:datastoreItem>
</file>

<file path=docProps/app.xml><?xml version="1.0" encoding="utf-8"?>
<Properties xmlns="http://schemas.openxmlformats.org/officeDocument/2006/extended-properties" xmlns:vt="http://schemas.openxmlformats.org/officeDocument/2006/docPropsVTypes">
  <Template>Présentation bleue moderne</Template>
  <TotalTime>0</TotalTime>
  <Words>1045</Words>
  <Application>Microsoft Office PowerPoint</Application>
  <PresentationFormat>Grand écran</PresentationFormat>
  <Paragraphs>123</Paragraphs>
  <Slides>31</Slides>
  <Notes>5</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Arial</vt:lpstr>
      <vt:lpstr>Calibri</vt:lpstr>
      <vt:lpstr>Trade Gothic LT Pro</vt:lpstr>
      <vt:lpstr>Trebuchet MS</vt:lpstr>
      <vt:lpstr>Thème Office</vt:lpstr>
      <vt:lpstr>Billet pour l’Alaska</vt:lpstr>
      <vt:lpstr>Sommaire</vt:lpstr>
      <vt:lpstr>Partie 1 : Présentation du site + demo.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Partie 2 : Questions/réponses</vt:lpstr>
      <vt:lpstr>Merci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2019-05-15T08:27:03Z</dcterms:created>
  <dcterms:modified xsi:type="dcterms:W3CDTF">2019-11-06T13:27:34Z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